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76" r:id="rId2"/>
    <p:sldId id="280" r:id="rId3"/>
    <p:sldId id="333" r:id="rId4"/>
    <p:sldId id="279" r:id="rId5"/>
    <p:sldId id="277" r:id="rId6"/>
    <p:sldId id="281" r:id="rId7"/>
    <p:sldId id="284" r:id="rId8"/>
    <p:sldId id="283" r:id="rId9"/>
    <p:sldId id="285" r:id="rId10"/>
    <p:sldId id="287" r:id="rId11"/>
    <p:sldId id="286" r:id="rId12"/>
    <p:sldId id="288" r:id="rId13"/>
    <p:sldId id="289" r:id="rId14"/>
    <p:sldId id="290" r:id="rId15"/>
    <p:sldId id="293" r:id="rId16"/>
    <p:sldId id="336" r:id="rId17"/>
    <p:sldId id="291" r:id="rId18"/>
    <p:sldId id="292" r:id="rId19"/>
    <p:sldId id="294" r:id="rId20"/>
    <p:sldId id="261" r:id="rId21"/>
    <p:sldId id="295" r:id="rId22"/>
    <p:sldId id="297" r:id="rId23"/>
    <p:sldId id="299" r:id="rId24"/>
    <p:sldId id="298" r:id="rId25"/>
    <p:sldId id="300" r:id="rId26"/>
    <p:sldId id="302" r:id="rId27"/>
    <p:sldId id="301" r:id="rId28"/>
    <p:sldId id="303" r:id="rId29"/>
    <p:sldId id="305" r:id="rId30"/>
    <p:sldId id="304" r:id="rId31"/>
    <p:sldId id="340" r:id="rId32"/>
    <p:sldId id="307" r:id="rId33"/>
    <p:sldId id="309" r:id="rId34"/>
    <p:sldId id="311" r:id="rId35"/>
    <p:sldId id="318" r:id="rId36"/>
    <p:sldId id="321" r:id="rId37"/>
    <p:sldId id="322" r:id="rId38"/>
    <p:sldId id="326" r:id="rId39"/>
    <p:sldId id="327" r:id="rId40"/>
    <p:sldId id="328" r:id="rId41"/>
    <p:sldId id="329" r:id="rId42"/>
    <p:sldId id="330" r:id="rId43"/>
    <p:sldId id="332" r:id="rId44"/>
    <p:sldId id="337" r:id="rId45"/>
    <p:sldId id="338" r:id="rId46"/>
    <p:sldId id="271" r:id="rId47"/>
    <p:sldId id="335" r:id="rId48"/>
    <p:sldId id="316" r:id="rId49"/>
    <p:sldId id="320" r:id="rId50"/>
    <p:sldId id="323" r:id="rId51"/>
    <p:sldId id="317" r:id="rId52"/>
    <p:sldId id="319" r:id="rId53"/>
    <p:sldId id="339" r:id="rId54"/>
    <p:sldId id="274" r:id="rId55"/>
    <p:sldId id="331" r:id="rId56"/>
    <p:sldId id="334"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B6259E-0248-ADB5-3408-A333B86102EA}" v="14" dt="2024-12-15T10:19:36.078"/>
    <p1510:client id="{7A7884C9-A75A-2D11-9409-770BB9DCBD7F}" v="35" dt="2024-12-16T02:14:16.9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G:\My%20Drive\centennial%20college\Marketing%20Research%20and%20Analytics\Semester%202\Capstone\week%2013\survey%20data%20cleaning%20r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'Q34'!$H$15</c:f>
              <c:strCache>
                <c:ptCount val="1"/>
                <c:pt idx="0">
                  <c:v>Count of Dem_Gender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'Q34'!$G$16:$G$18</c:f>
              <c:strCache>
                <c:ptCount val="3"/>
                <c:pt idx="0">
                  <c:v>Female</c:v>
                </c:pt>
                <c:pt idx="1">
                  <c:v>Male</c:v>
                </c:pt>
                <c:pt idx="2">
                  <c:v>Others</c:v>
                </c:pt>
              </c:strCache>
            </c:strRef>
          </c:cat>
          <c:val>
            <c:numRef>
              <c:f>'Q34'!$H$16:$H$18</c:f>
              <c:numCache>
                <c:formatCode>General</c:formatCode>
                <c:ptCount val="3"/>
                <c:pt idx="0">
                  <c:v>19</c:v>
                </c:pt>
                <c:pt idx="1">
                  <c:v>24</c:v>
                </c:pt>
                <c:pt idx="2">
                  <c:v>1</c:v>
                </c:pt>
              </c:numCache>
            </c:numRef>
          </c:val>
          <c:extLst>
            <c:ext xmlns:c16="http://schemas.microsoft.com/office/drawing/2014/chart" uri="{C3380CC4-5D6E-409C-BE32-E72D297353CC}">
              <c16:uniqueId val="{00000000-A9BC-439D-8F20-F60F213D2790}"/>
            </c:ext>
          </c:extLst>
        </c:ser>
        <c:dLbls>
          <c:dLblPos val="outEnd"/>
          <c:showLegendKey val="0"/>
          <c:showVal val="1"/>
          <c:showCatName val="0"/>
          <c:showSerName val="0"/>
          <c:showPercent val="0"/>
          <c:showBubbleSize val="0"/>
        </c:dLbls>
        <c:gapWidth val="219"/>
        <c:overlap val="-27"/>
        <c:axId val="566405664"/>
        <c:axId val="566399904"/>
      </c:barChart>
      <c:catAx>
        <c:axId val="566405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6399904"/>
        <c:crosses val="autoZero"/>
        <c:auto val="1"/>
        <c:lblAlgn val="ctr"/>
        <c:lblOffset val="100"/>
        <c:noMultiLvlLbl val="0"/>
      </c:catAx>
      <c:valAx>
        <c:axId val="566399904"/>
        <c:scaling>
          <c:orientation val="minMax"/>
        </c:scaling>
        <c:delete val="1"/>
        <c:axPos val="l"/>
        <c:numFmt formatCode="General" sourceLinked="1"/>
        <c:majorTickMark val="none"/>
        <c:minorTickMark val="none"/>
        <c:tickLblPos val="nextTo"/>
        <c:crossAx val="5664056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88C8C2-4B02-4480-8E82-06F49F67DF60}" type="datetimeFigureOut">
              <a:t>12/15/2024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831C0-352E-4E7A-A879-8AAE0B2362F0}" type="slidenum">
              <a:t>‹#›</a:t>
            </a:fld>
            <a:endParaRPr lang="en-US"/>
          </a:p>
        </p:txBody>
      </p:sp>
    </p:spTree>
    <p:extLst>
      <p:ext uri="{BB962C8B-B14F-4D97-AF65-F5344CB8AC3E}">
        <p14:creationId xmlns:p14="http://schemas.microsoft.com/office/powerpoint/2010/main" val="131426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6C0BA821-A5E0-AF72-54A8-A67D50EB2DE1}"/>
            </a:ext>
          </a:extLst>
        </p:cNvPr>
        <p:cNvGrpSpPr/>
        <p:nvPr/>
      </p:nvGrpSpPr>
      <p:grpSpPr>
        <a:xfrm>
          <a:off x="0" y="0"/>
          <a:ext cx="0" cy="0"/>
          <a:chOff x="0" y="0"/>
          <a:chExt cx="0" cy="0"/>
        </a:xfrm>
      </p:grpSpPr>
      <p:sp>
        <p:nvSpPr>
          <p:cNvPr id="113" name="Google Shape;113;p5:notes">
            <a:extLst>
              <a:ext uri="{FF2B5EF4-FFF2-40B4-BE49-F238E27FC236}">
                <a16:creationId xmlns:a16="http://schemas.microsoft.com/office/drawing/2014/main" id="{191B2B2A-9FC6-8DE2-F85C-8B06C76E5E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5:notes">
            <a:extLst>
              <a:ext uri="{FF2B5EF4-FFF2-40B4-BE49-F238E27FC236}">
                <a16:creationId xmlns:a16="http://schemas.microsoft.com/office/drawing/2014/main" id="{902E9413-66C0-CFCD-01F2-7F23CDB468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9280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FFF5F3DA-16E4-2014-7001-BF6D968C2736}"/>
            </a:ext>
          </a:extLst>
        </p:cNvPr>
        <p:cNvGrpSpPr/>
        <p:nvPr/>
      </p:nvGrpSpPr>
      <p:grpSpPr>
        <a:xfrm>
          <a:off x="0" y="0"/>
          <a:ext cx="0" cy="0"/>
          <a:chOff x="0" y="0"/>
          <a:chExt cx="0" cy="0"/>
        </a:xfrm>
      </p:grpSpPr>
      <p:sp>
        <p:nvSpPr>
          <p:cNvPr id="113" name="Google Shape;113;p5:notes">
            <a:extLst>
              <a:ext uri="{FF2B5EF4-FFF2-40B4-BE49-F238E27FC236}">
                <a16:creationId xmlns:a16="http://schemas.microsoft.com/office/drawing/2014/main" id="{6A0E8C74-7E19-23AF-1DDC-F59570B0E1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5:notes">
            <a:extLst>
              <a:ext uri="{FF2B5EF4-FFF2-40B4-BE49-F238E27FC236}">
                <a16:creationId xmlns:a16="http://schemas.microsoft.com/office/drawing/2014/main" id="{C2096272-8435-CAAF-888D-FD303D27C6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0946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722DD677-11FF-F9C9-62CF-C47C1CB3801C}"/>
            </a:ext>
          </a:extLst>
        </p:cNvPr>
        <p:cNvGrpSpPr/>
        <p:nvPr/>
      </p:nvGrpSpPr>
      <p:grpSpPr>
        <a:xfrm>
          <a:off x="0" y="0"/>
          <a:ext cx="0" cy="0"/>
          <a:chOff x="0" y="0"/>
          <a:chExt cx="0" cy="0"/>
        </a:xfrm>
      </p:grpSpPr>
      <p:sp>
        <p:nvSpPr>
          <p:cNvPr id="113" name="Google Shape;113;p5:notes">
            <a:extLst>
              <a:ext uri="{FF2B5EF4-FFF2-40B4-BE49-F238E27FC236}">
                <a16:creationId xmlns:a16="http://schemas.microsoft.com/office/drawing/2014/main" id="{4A353884-BF16-3EE3-6642-2CE9897F13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5:notes">
            <a:extLst>
              <a:ext uri="{FF2B5EF4-FFF2-40B4-BE49-F238E27FC236}">
                <a16:creationId xmlns:a16="http://schemas.microsoft.com/office/drawing/2014/main" id="{415380E3-4380-3D76-5488-283FD33FC8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017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894DD906-FC8C-9EF3-11E2-53E0AD14345B}"/>
            </a:ext>
          </a:extLst>
        </p:cNvPr>
        <p:cNvGrpSpPr/>
        <p:nvPr/>
      </p:nvGrpSpPr>
      <p:grpSpPr>
        <a:xfrm>
          <a:off x="0" y="0"/>
          <a:ext cx="0" cy="0"/>
          <a:chOff x="0" y="0"/>
          <a:chExt cx="0" cy="0"/>
        </a:xfrm>
      </p:grpSpPr>
      <p:sp>
        <p:nvSpPr>
          <p:cNvPr id="113" name="Google Shape;113;p5:notes">
            <a:extLst>
              <a:ext uri="{FF2B5EF4-FFF2-40B4-BE49-F238E27FC236}">
                <a16:creationId xmlns:a16="http://schemas.microsoft.com/office/drawing/2014/main" id="{F4C6C82F-F1B4-0CA9-3428-5169196488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5:notes">
            <a:extLst>
              <a:ext uri="{FF2B5EF4-FFF2-40B4-BE49-F238E27FC236}">
                <a16:creationId xmlns:a16="http://schemas.microsoft.com/office/drawing/2014/main" id="{F60A6117-04B1-24D7-6FB3-5F23A1F4FA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2956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8C253E04-1EAA-5E5E-42B4-4CEE81833CB5}"/>
            </a:ext>
          </a:extLst>
        </p:cNvPr>
        <p:cNvGrpSpPr/>
        <p:nvPr/>
      </p:nvGrpSpPr>
      <p:grpSpPr>
        <a:xfrm>
          <a:off x="0" y="0"/>
          <a:ext cx="0" cy="0"/>
          <a:chOff x="0" y="0"/>
          <a:chExt cx="0" cy="0"/>
        </a:xfrm>
      </p:grpSpPr>
      <p:sp>
        <p:nvSpPr>
          <p:cNvPr id="113" name="Google Shape;113;p5:notes">
            <a:extLst>
              <a:ext uri="{FF2B5EF4-FFF2-40B4-BE49-F238E27FC236}">
                <a16:creationId xmlns:a16="http://schemas.microsoft.com/office/drawing/2014/main" id="{CAF744AB-DA80-91E6-C4C0-7D360EF6BF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5:notes">
            <a:extLst>
              <a:ext uri="{FF2B5EF4-FFF2-40B4-BE49-F238E27FC236}">
                <a16:creationId xmlns:a16="http://schemas.microsoft.com/office/drawing/2014/main" id="{2E6F5517-95F8-3CA2-2B71-5F1D7EEF50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5301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75A98490-77B4-B39E-76AE-8DD9EE9FB016}"/>
            </a:ext>
          </a:extLst>
        </p:cNvPr>
        <p:cNvGrpSpPr/>
        <p:nvPr/>
      </p:nvGrpSpPr>
      <p:grpSpPr>
        <a:xfrm>
          <a:off x="0" y="0"/>
          <a:ext cx="0" cy="0"/>
          <a:chOff x="0" y="0"/>
          <a:chExt cx="0" cy="0"/>
        </a:xfrm>
      </p:grpSpPr>
      <p:sp>
        <p:nvSpPr>
          <p:cNvPr id="113" name="Google Shape;113;p5:notes">
            <a:extLst>
              <a:ext uri="{FF2B5EF4-FFF2-40B4-BE49-F238E27FC236}">
                <a16:creationId xmlns:a16="http://schemas.microsoft.com/office/drawing/2014/main" id="{C47FEE7E-BFC1-0FB0-E6E6-43D3DF98A2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5:notes">
            <a:extLst>
              <a:ext uri="{FF2B5EF4-FFF2-40B4-BE49-F238E27FC236}">
                <a16:creationId xmlns:a16="http://schemas.microsoft.com/office/drawing/2014/main" id="{43B8FBA1-18A2-B1D5-1DFC-27E6CC9773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2896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2D4B80B7-6EC5-1BBE-A3C1-07A188356E71}"/>
            </a:ext>
          </a:extLst>
        </p:cNvPr>
        <p:cNvGrpSpPr/>
        <p:nvPr/>
      </p:nvGrpSpPr>
      <p:grpSpPr>
        <a:xfrm>
          <a:off x="0" y="0"/>
          <a:ext cx="0" cy="0"/>
          <a:chOff x="0" y="0"/>
          <a:chExt cx="0" cy="0"/>
        </a:xfrm>
      </p:grpSpPr>
      <p:sp>
        <p:nvSpPr>
          <p:cNvPr id="113" name="Google Shape;113;p5:notes">
            <a:extLst>
              <a:ext uri="{FF2B5EF4-FFF2-40B4-BE49-F238E27FC236}">
                <a16:creationId xmlns:a16="http://schemas.microsoft.com/office/drawing/2014/main" id="{50805738-BDC3-1F09-ACCA-3C96900253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5:notes">
            <a:extLst>
              <a:ext uri="{FF2B5EF4-FFF2-40B4-BE49-F238E27FC236}">
                <a16:creationId xmlns:a16="http://schemas.microsoft.com/office/drawing/2014/main" id="{23E9BC83-AB0F-75B3-5790-0EFD9D4F7A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6632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1BA8886C-B3B3-4FCF-03A4-0095EA5C48D3}"/>
            </a:ext>
          </a:extLst>
        </p:cNvPr>
        <p:cNvGrpSpPr/>
        <p:nvPr/>
      </p:nvGrpSpPr>
      <p:grpSpPr>
        <a:xfrm>
          <a:off x="0" y="0"/>
          <a:ext cx="0" cy="0"/>
          <a:chOff x="0" y="0"/>
          <a:chExt cx="0" cy="0"/>
        </a:xfrm>
      </p:grpSpPr>
      <p:sp>
        <p:nvSpPr>
          <p:cNvPr id="113" name="Google Shape;113;p5:notes">
            <a:extLst>
              <a:ext uri="{FF2B5EF4-FFF2-40B4-BE49-F238E27FC236}">
                <a16:creationId xmlns:a16="http://schemas.microsoft.com/office/drawing/2014/main" id="{BC11910F-403D-89E9-F706-B55CCD74EA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5:notes">
            <a:extLst>
              <a:ext uri="{FF2B5EF4-FFF2-40B4-BE49-F238E27FC236}">
                <a16:creationId xmlns:a16="http://schemas.microsoft.com/office/drawing/2014/main" id="{2724E893-8A07-D231-B64D-A79E98B17B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470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AFFC6A50-ED0F-DA75-1B7B-0A8077E34155}"/>
            </a:ext>
          </a:extLst>
        </p:cNvPr>
        <p:cNvGrpSpPr/>
        <p:nvPr/>
      </p:nvGrpSpPr>
      <p:grpSpPr>
        <a:xfrm>
          <a:off x="0" y="0"/>
          <a:ext cx="0" cy="0"/>
          <a:chOff x="0" y="0"/>
          <a:chExt cx="0" cy="0"/>
        </a:xfrm>
      </p:grpSpPr>
      <p:sp>
        <p:nvSpPr>
          <p:cNvPr id="113" name="Google Shape;113;p5:notes">
            <a:extLst>
              <a:ext uri="{FF2B5EF4-FFF2-40B4-BE49-F238E27FC236}">
                <a16:creationId xmlns:a16="http://schemas.microsoft.com/office/drawing/2014/main" id="{76077897-83E6-85EB-96F0-17DDE8EE11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5:notes">
            <a:extLst>
              <a:ext uri="{FF2B5EF4-FFF2-40B4-BE49-F238E27FC236}">
                <a16:creationId xmlns:a16="http://schemas.microsoft.com/office/drawing/2014/main" id="{D42A9965-BB2C-B0BD-6DC8-EFED8EB3AF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3942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5422CD59-7A59-C8E4-1EB6-F0B17F0849D3}"/>
            </a:ext>
          </a:extLst>
        </p:cNvPr>
        <p:cNvGrpSpPr/>
        <p:nvPr/>
      </p:nvGrpSpPr>
      <p:grpSpPr>
        <a:xfrm>
          <a:off x="0" y="0"/>
          <a:ext cx="0" cy="0"/>
          <a:chOff x="0" y="0"/>
          <a:chExt cx="0" cy="0"/>
        </a:xfrm>
      </p:grpSpPr>
      <p:sp>
        <p:nvSpPr>
          <p:cNvPr id="113" name="Google Shape;113;p5:notes">
            <a:extLst>
              <a:ext uri="{FF2B5EF4-FFF2-40B4-BE49-F238E27FC236}">
                <a16:creationId xmlns:a16="http://schemas.microsoft.com/office/drawing/2014/main" id="{4DC5A0C9-43AA-308A-2F6C-E5F079FE9B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5:notes">
            <a:extLst>
              <a:ext uri="{FF2B5EF4-FFF2-40B4-BE49-F238E27FC236}">
                <a16:creationId xmlns:a16="http://schemas.microsoft.com/office/drawing/2014/main" id="{8C5DE978-D019-5CEF-7E0D-8DD7E12082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810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748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5422CD59-7A59-C8E4-1EB6-F0B17F0849D3}"/>
            </a:ext>
          </a:extLst>
        </p:cNvPr>
        <p:cNvGrpSpPr/>
        <p:nvPr/>
      </p:nvGrpSpPr>
      <p:grpSpPr>
        <a:xfrm>
          <a:off x="0" y="0"/>
          <a:ext cx="0" cy="0"/>
          <a:chOff x="0" y="0"/>
          <a:chExt cx="0" cy="0"/>
        </a:xfrm>
      </p:grpSpPr>
      <p:sp>
        <p:nvSpPr>
          <p:cNvPr id="113" name="Google Shape;113;p5:notes">
            <a:extLst>
              <a:ext uri="{FF2B5EF4-FFF2-40B4-BE49-F238E27FC236}">
                <a16:creationId xmlns:a16="http://schemas.microsoft.com/office/drawing/2014/main" id="{4DC5A0C9-43AA-308A-2F6C-E5F079FE9B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5:notes">
            <a:extLst>
              <a:ext uri="{FF2B5EF4-FFF2-40B4-BE49-F238E27FC236}">
                <a16:creationId xmlns:a16="http://schemas.microsoft.com/office/drawing/2014/main" id="{8C5DE978-D019-5CEF-7E0D-8DD7E12082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094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75A98490-77B4-B39E-76AE-8DD9EE9FB016}"/>
            </a:ext>
          </a:extLst>
        </p:cNvPr>
        <p:cNvGrpSpPr/>
        <p:nvPr/>
      </p:nvGrpSpPr>
      <p:grpSpPr>
        <a:xfrm>
          <a:off x="0" y="0"/>
          <a:ext cx="0" cy="0"/>
          <a:chOff x="0" y="0"/>
          <a:chExt cx="0" cy="0"/>
        </a:xfrm>
      </p:grpSpPr>
      <p:sp>
        <p:nvSpPr>
          <p:cNvPr id="113" name="Google Shape;113;p5:notes">
            <a:extLst>
              <a:ext uri="{FF2B5EF4-FFF2-40B4-BE49-F238E27FC236}">
                <a16:creationId xmlns:a16="http://schemas.microsoft.com/office/drawing/2014/main" id="{C47FEE7E-BFC1-0FB0-E6E6-43D3DF98A2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5:notes">
            <a:extLst>
              <a:ext uri="{FF2B5EF4-FFF2-40B4-BE49-F238E27FC236}">
                <a16:creationId xmlns:a16="http://schemas.microsoft.com/office/drawing/2014/main" id="{43B8FBA1-18A2-B1D5-1DFC-27E6CC9773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4756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4963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1714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649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A73DA2B4-D42D-57FC-8BE0-A3A03649217A}"/>
            </a:ext>
          </a:extLst>
        </p:cNvPr>
        <p:cNvGrpSpPr/>
        <p:nvPr/>
      </p:nvGrpSpPr>
      <p:grpSpPr>
        <a:xfrm>
          <a:off x="0" y="0"/>
          <a:ext cx="0" cy="0"/>
          <a:chOff x="0" y="0"/>
          <a:chExt cx="0" cy="0"/>
        </a:xfrm>
      </p:grpSpPr>
      <p:sp>
        <p:nvSpPr>
          <p:cNvPr id="113" name="Google Shape;113;p5:notes">
            <a:extLst>
              <a:ext uri="{FF2B5EF4-FFF2-40B4-BE49-F238E27FC236}">
                <a16:creationId xmlns:a16="http://schemas.microsoft.com/office/drawing/2014/main" id="{6E855C7A-4A5A-34F5-319F-BB77DD5512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5:notes">
            <a:extLst>
              <a:ext uri="{FF2B5EF4-FFF2-40B4-BE49-F238E27FC236}">
                <a16:creationId xmlns:a16="http://schemas.microsoft.com/office/drawing/2014/main" id="{937BEF7F-38E5-94FA-D281-BD4140885A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8530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BB17D45C-9E63-E9CC-55F0-881C1DE5CB48}"/>
            </a:ext>
          </a:extLst>
        </p:cNvPr>
        <p:cNvGrpSpPr/>
        <p:nvPr/>
      </p:nvGrpSpPr>
      <p:grpSpPr>
        <a:xfrm>
          <a:off x="0" y="0"/>
          <a:ext cx="0" cy="0"/>
          <a:chOff x="0" y="0"/>
          <a:chExt cx="0" cy="0"/>
        </a:xfrm>
      </p:grpSpPr>
      <p:sp>
        <p:nvSpPr>
          <p:cNvPr id="113" name="Google Shape;113;p5:notes">
            <a:extLst>
              <a:ext uri="{FF2B5EF4-FFF2-40B4-BE49-F238E27FC236}">
                <a16:creationId xmlns:a16="http://schemas.microsoft.com/office/drawing/2014/main" id="{0C3F37EC-4038-C824-00C9-63AF72D941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5:notes">
            <a:extLst>
              <a:ext uri="{FF2B5EF4-FFF2-40B4-BE49-F238E27FC236}">
                <a16:creationId xmlns:a16="http://schemas.microsoft.com/office/drawing/2014/main" id="{5B9982C7-3AB6-0494-75A5-2A2FB608B7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818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B428AAE0-B44B-588E-74EB-AB43078CFAA1}"/>
            </a:ext>
          </a:extLst>
        </p:cNvPr>
        <p:cNvGrpSpPr/>
        <p:nvPr/>
      </p:nvGrpSpPr>
      <p:grpSpPr>
        <a:xfrm>
          <a:off x="0" y="0"/>
          <a:ext cx="0" cy="0"/>
          <a:chOff x="0" y="0"/>
          <a:chExt cx="0" cy="0"/>
        </a:xfrm>
      </p:grpSpPr>
      <p:sp>
        <p:nvSpPr>
          <p:cNvPr id="113" name="Google Shape;113;p5:notes">
            <a:extLst>
              <a:ext uri="{FF2B5EF4-FFF2-40B4-BE49-F238E27FC236}">
                <a16:creationId xmlns:a16="http://schemas.microsoft.com/office/drawing/2014/main" id="{C445F8A6-30FD-A73E-1D31-4A27F15F3E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5:notes">
            <a:extLst>
              <a:ext uri="{FF2B5EF4-FFF2-40B4-BE49-F238E27FC236}">
                <a16:creationId xmlns:a16="http://schemas.microsoft.com/office/drawing/2014/main" id="{757F80A8-2C54-0341-4E7B-A753DED8C3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2223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DED5-2686-1DE1-AE1E-1599C87591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DA7EA4-10C7-E9AF-B3BE-78DA3400B2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E9CB02-AE0F-CA0D-1C1B-699488DBD8CF}"/>
              </a:ext>
            </a:extLst>
          </p:cNvPr>
          <p:cNvSpPr>
            <a:spLocks noGrp="1"/>
          </p:cNvSpPr>
          <p:nvPr>
            <p:ph type="dt" sz="half" idx="10"/>
          </p:nvPr>
        </p:nvSpPr>
        <p:spPr/>
        <p:txBody>
          <a:bodyPr/>
          <a:lstStyle/>
          <a:p>
            <a:fld id="{49FA10C1-50A9-A849-9C77-5F6FE9A8F377}" type="datetimeFigureOut">
              <a:rPr lang="en-US" smtClean="0"/>
              <a:t>12/15/2024</a:t>
            </a:fld>
            <a:endParaRPr lang="en-US"/>
          </a:p>
        </p:txBody>
      </p:sp>
      <p:sp>
        <p:nvSpPr>
          <p:cNvPr id="5" name="Footer Placeholder 4">
            <a:extLst>
              <a:ext uri="{FF2B5EF4-FFF2-40B4-BE49-F238E27FC236}">
                <a16:creationId xmlns:a16="http://schemas.microsoft.com/office/drawing/2014/main" id="{5574608C-AE07-448C-9C26-F0827D52D1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077F4A-CA8E-5B16-91D2-21AA07007199}"/>
              </a:ext>
            </a:extLst>
          </p:cNvPr>
          <p:cNvSpPr>
            <a:spLocks noGrp="1"/>
          </p:cNvSpPr>
          <p:nvPr>
            <p:ph type="sldNum" sz="quarter" idx="12"/>
          </p:nvPr>
        </p:nvSpPr>
        <p:spPr/>
        <p:txBody>
          <a:bodyPr/>
          <a:lstStyle/>
          <a:p>
            <a:fld id="{9CC7AF68-9774-B245-A6D0-B3B901913F83}" type="slidenum">
              <a:rPr lang="en-US" smtClean="0"/>
              <a:t>‹#›</a:t>
            </a:fld>
            <a:endParaRPr lang="en-US"/>
          </a:p>
        </p:txBody>
      </p:sp>
    </p:spTree>
    <p:extLst>
      <p:ext uri="{BB962C8B-B14F-4D97-AF65-F5344CB8AC3E}">
        <p14:creationId xmlns:p14="http://schemas.microsoft.com/office/powerpoint/2010/main" val="1926570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5937C-F405-77B5-D082-80DE4B2B2D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14FF6A-DC99-27B8-82BE-3842856A3E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0E24F-DFF4-F9A4-8CBB-5A32C7AD31F2}"/>
              </a:ext>
            </a:extLst>
          </p:cNvPr>
          <p:cNvSpPr>
            <a:spLocks noGrp="1"/>
          </p:cNvSpPr>
          <p:nvPr>
            <p:ph type="dt" sz="half" idx="10"/>
          </p:nvPr>
        </p:nvSpPr>
        <p:spPr/>
        <p:txBody>
          <a:bodyPr/>
          <a:lstStyle/>
          <a:p>
            <a:fld id="{49FA10C1-50A9-A849-9C77-5F6FE9A8F377}" type="datetimeFigureOut">
              <a:rPr lang="en-US" smtClean="0"/>
              <a:t>12/15/2024</a:t>
            </a:fld>
            <a:endParaRPr lang="en-US"/>
          </a:p>
        </p:txBody>
      </p:sp>
      <p:sp>
        <p:nvSpPr>
          <p:cNvPr id="5" name="Footer Placeholder 4">
            <a:extLst>
              <a:ext uri="{FF2B5EF4-FFF2-40B4-BE49-F238E27FC236}">
                <a16:creationId xmlns:a16="http://schemas.microsoft.com/office/drawing/2014/main" id="{5C570FFA-01ED-A7DD-ECA6-3CDBA296E5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826E1A-753D-BCF1-BA16-482DBE59F0B8}"/>
              </a:ext>
            </a:extLst>
          </p:cNvPr>
          <p:cNvSpPr>
            <a:spLocks noGrp="1"/>
          </p:cNvSpPr>
          <p:nvPr>
            <p:ph type="sldNum" sz="quarter" idx="12"/>
          </p:nvPr>
        </p:nvSpPr>
        <p:spPr/>
        <p:txBody>
          <a:bodyPr/>
          <a:lstStyle/>
          <a:p>
            <a:fld id="{9CC7AF68-9774-B245-A6D0-B3B901913F83}" type="slidenum">
              <a:rPr lang="en-US" smtClean="0"/>
              <a:t>‹#›</a:t>
            </a:fld>
            <a:endParaRPr lang="en-US"/>
          </a:p>
        </p:txBody>
      </p:sp>
    </p:spTree>
    <p:extLst>
      <p:ext uri="{BB962C8B-B14F-4D97-AF65-F5344CB8AC3E}">
        <p14:creationId xmlns:p14="http://schemas.microsoft.com/office/powerpoint/2010/main" val="3560641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5D1F87-46B2-4402-8584-FB261C5E2C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5FBC1B-1AC7-0310-16AA-0E1CA5C2DE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3BDFA-BF31-1EA6-A917-FA1C134FBAC6}"/>
              </a:ext>
            </a:extLst>
          </p:cNvPr>
          <p:cNvSpPr>
            <a:spLocks noGrp="1"/>
          </p:cNvSpPr>
          <p:nvPr>
            <p:ph type="dt" sz="half" idx="10"/>
          </p:nvPr>
        </p:nvSpPr>
        <p:spPr/>
        <p:txBody>
          <a:bodyPr/>
          <a:lstStyle/>
          <a:p>
            <a:fld id="{49FA10C1-50A9-A849-9C77-5F6FE9A8F377}" type="datetimeFigureOut">
              <a:rPr lang="en-US" smtClean="0"/>
              <a:t>12/15/2024</a:t>
            </a:fld>
            <a:endParaRPr lang="en-US"/>
          </a:p>
        </p:txBody>
      </p:sp>
      <p:sp>
        <p:nvSpPr>
          <p:cNvPr id="5" name="Footer Placeholder 4">
            <a:extLst>
              <a:ext uri="{FF2B5EF4-FFF2-40B4-BE49-F238E27FC236}">
                <a16:creationId xmlns:a16="http://schemas.microsoft.com/office/drawing/2014/main" id="{9E02757C-FEB2-5D4C-65B4-9CEFC0D32D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2CB67F-9868-B1AB-3AB7-6BFDDB9448CB}"/>
              </a:ext>
            </a:extLst>
          </p:cNvPr>
          <p:cNvSpPr>
            <a:spLocks noGrp="1"/>
          </p:cNvSpPr>
          <p:nvPr>
            <p:ph type="sldNum" sz="quarter" idx="12"/>
          </p:nvPr>
        </p:nvSpPr>
        <p:spPr/>
        <p:txBody>
          <a:bodyPr/>
          <a:lstStyle/>
          <a:p>
            <a:fld id="{9CC7AF68-9774-B245-A6D0-B3B901913F83}" type="slidenum">
              <a:rPr lang="en-US" smtClean="0"/>
              <a:t>‹#›</a:t>
            </a:fld>
            <a:endParaRPr lang="en-US"/>
          </a:p>
        </p:txBody>
      </p:sp>
    </p:spTree>
    <p:extLst>
      <p:ext uri="{BB962C8B-B14F-4D97-AF65-F5344CB8AC3E}">
        <p14:creationId xmlns:p14="http://schemas.microsoft.com/office/powerpoint/2010/main" val="3289318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C30A6-FA3F-D98F-95D1-25A08A241D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E493CA-058F-30D4-D6AC-F284889F44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770FEA-B0AF-87F9-2AFD-AECBC325C638}"/>
              </a:ext>
            </a:extLst>
          </p:cNvPr>
          <p:cNvSpPr>
            <a:spLocks noGrp="1"/>
          </p:cNvSpPr>
          <p:nvPr>
            <p:ph type="dt" sz="half" idx="10"/>
          </p:nvPr>
        </p:nvSpPr>
        <p:spPr/>
        <p:txBody>
          <a:bodyPr/>
          <a:lstStyle/>
          <a:p>
            <a:fld id="{49FA10C1-50A9-A849-9C77-5F6FE9A8F377}" type="datetimeFigureOut">
              <a:rPr lang="en-US" smtClean="0"/>
              <a:t>12/15/2024</a:t>
            </a:fld>
            <a:endParaRPr lang="en-US"/>
          </a:p>
        </p:txBody>
      </p:sp>
      <p:sp>
        <p:nvSpPr>
          <p:cNvPr id="5" name="Footer Placeholder 4">
            <a:extLst>
              <a:ext uri="{FF2B5EF4-FFF2-40B4-BE49-F238E27FC236}">
                <a16:creationId xmlns:a16="http://schemas.microsoft.com/office/drawing/2014/main" id="{DC5961B2-A81E-9E1E-EF76-52B597BF0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CB1E94-BABB-9702-B3A7-6AE8F2F26A82}"/>
              </a:ext>
            </a:extLst>
          </p:cNvPr>
          <p:cNvSpPr>
            <a:spLocks noGrp="1"/>
          </p:cNvSpPr>
          <p:nvPr>
            <p:ph type="sldNum" sz="quarter" idx="12"/>
          </p:nvPr>
        </p:nvSpPr>
        <p:spPr/>
        <p:txBody>
          <a:bodyPr/>
          <a:lstStyle/>
          <a:p>
            <a:fld id="{9CC7AF68-9774-B245-A6D0-B3B901913F83}" type="slidenum">
              <a:rPr lang="en-US" smtClean="0"/>
              <a:t>‹#›</a:t>
            </a:fld>
            <a:endParaRPr lang="en-US"/>
          </a:p>
        </p:txBody>
      </p:sp>
    </p:spTree>
    <p:extLst>
      <p:ext uri="{BB962C8B-B14F-4D97-AF65-F5344CB8AC3E}">
        <p14:creationId xmlns:p14="http://schemas.microsoft.com/office/powerpoint/2010/main" val="364346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1CBC0-B9BB-54B9-F141-37B74E2700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5B5492-6CA4-9816-36E8-818B0C5EF84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6ABC88-8F7E-A68B-CEF7-003A271B0440}"/>
              </a:ext>
            </a:extLst>
          </p:cNvPr>
          <p:cNvSpPr>
            <a:spLocks noGrp="1"/>
          </p:cNvSpPr>
          <p:nvPr>
            <p:ph type="dt" sz="half" idx="10"/>
          </p:nvPr>
        </p:nvSpPr>
        <p:spPr/>
        <p:txBody>
          <a:bodyPr/>
          <a:lstStyle/>
          <a:p>
            <a:fld id="{49FA10C1-50A9-A849-9C77-5F6FE9A8F377}" type="datetimeFigureOut">
              <a:rPr lang="en-US" smtClean="0"/>
              <a:t>12/15/2024</a:t>
            </a:fld>
            <a:endParaRPr lang="en-US"/>
          </a:p>
        </p:txBody>
      </p:sp>
      <p:sp>
        <p:nvSpPr>
          <p:cNvPr id="5" name="Footer Placeholder 4">
            <a:extLst>
              <a:ext uri="{FF2B5EF4-FFF2-40B4-BE49-F238E27FC236}">
                <a16:creationId xmlns:a16="http://schemas.microsoft.com/office/drawing/2014/main" id="{FAB75EE0-B8C7-E5CC-733B-34A2ED83CD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32EB6-8E09-5E34-E155-7F1F58729A5D}"/>
              </a:ext>
            </a:extLst>
          </p:cNvPr>
          <p:cNvSpPr>
            <a:spLocks noGrp="1"/>
          </p:cNvSpPr>
          <p:nvPr>
            <p:ph type="sldNum" sz="quarter" idx="12"/>
          </p:nvPr>
        </p:nvSpPr>
        <p:spPr/>
        <p:txBody>
          <a:bodyPr/>
          <a:lstStyle/>
          <a:p>
            <a:fld id="{9CC7AF68-9774-B245-A6D0-B3B901913F83}" type="slidenum">
              <a:rPr lang="en-US" smtClean="0"/>
              <a:t>‹#›</a:t>
            </a:fld>
            <a:endParaRPr lang="en-US"/>
          </a:p>
        </p:txBody>
      </p:sp>
    </p:spTree>
    <p:extLst>
      <p:ext uri="{BB962C8B-B14F-4D97-AF65-F5344CB8AC3E}">
        <p14:creationId xmlns:p14="http://schemas.microsoft.com/office/powerpoint/2010/main" val="1597868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4809-321E-975B-8239-AF664F5639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250406-F3A1-AC13-87C9-84A6D504DC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A9AD56-E0CF-66F8-00DE-592C468213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D3FB10-8A5A-7FE0-6633-7ED53C19840E}"/>
              </a:ext>
            </a:extLst>
          </p:cNvPr>
          <p:cNvSpPr>
            <a:spLocks noGrp="1"/>
          </p:cNvSpPr>
          <p:nvPr>
            <p:ph type="dt" sz="half" idx="10"/>
          </p:nvPr>
        </p:nvSpPr>
        <p:spPr/>
        <p:txBody>
          <a:bodyPr/>
          <a:lstStyle/>
          <a:p>
            <a:fld id="{49FA10C1-50A9-A849-9C77-5F6FE9A8F377}" type="datetimeFigureOut">
              <a:rPr lang="en-US" smtClean="0"/>
              <a:t>12/15/2024</a:t>
            </a:fld>
            <a:endParaRPr lang="en-US"/>
          </a:p>
        </p:txBody>
      </p:sp>
      <p:sp>
        <p:nvSpPr>
          <p:cNvPr id="6" name="Footer Placeholder 5">
            <a:extLst>
              <a:ext uri="{FF2B5EF4-FFF2-40B4-BE49-F238E27FC236}">
                <a16:creationId xmlns:a16="http://schemas.microsoft.com/office/drawing/2014/main" id="{E53D2628-28D6-B979-F610-B6D25CF0E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3C005F-DC58-1D15-079E-F5FAE2417969}"/>
              </a:ext>
            </a:extLst>
          </p:cNvPr>
          <p:cNvSpPr>
            <a:spLocks noGrp="1"/>
          </p:cNvSpPr>
          <p:nvPr>
            <p:ph type="sldNum" sz="quarter" idx="12"/>
          </p:nvPr>
        </p:nvSpPr>
        <p:spPr/>
        <p:txBody>
          <a:bodyPr/>
          <a:lstStyle/>
          <a:p>
            <a:fld id="{9CC7AF68-9774-B245-A6D0-B3B901913F83}" type="slidenum">
              <a:rPr lang="en-US" smtClean="0"/>
              <a:t>‹#›</a:t>
            </a:fld>
            <a:endParaRPr lang="en-US"/>
          </a:p>
        </p:txBody>
      </p:sp>
    </p:spTree>
    <p:extLst>
      <p:ext uri="{BB962C8B-B14F-4D97-AF65-F5344CB8AC3E}">
        <p14:creationId xmlns:p14="http://schemas.microsoft.com/office/powerpoint/2010/main" val="3753502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8B069-B806-B268-6CC9-D614F551D3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DAF307-A4D5-5A1F-6084-FCB4269669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223AE8-8665-2477-2520-24795674C5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23A501-9677-2EB1-9687-49BF3CE0CB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011C6B-AF9A-7217-21DB-3834ED6C53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EAC12E-4A3A-0DCA-F5A2-98289B3A007B}"/>
              </a:ext>
            </a:extLst>
          </p:cNvPr>
          <p:cNvSpPr>
            <a:spLocks noGrp="1"/>
          </p:cNvSpPr>
          <p:nvPr>
            <p:ph type="dt" sz="half" idx="10"/>
          </p:nvPr>
        </p:nvSpPr>
        <p:spPr/>
        <p:txBody>
          <a:bodyPr/>
          <a:lstStyle/>
          <a:p>
            <a:fld id="{49FA10C1-50A9-A849-9C77-5F6FE9A8F377}" type="datetimeFigureOut">
              <a:rPr lang="en-US" smtClean="0"/>
              <a:t>12/15/2024</a:t>
            </a:fld>
            <a:endParaRPr lang="en-US"/>
          </a:p>
        </p:txBody>
      </p:sp>
      <p:sp>
        <p:nvSpPr>
          <p:cNvPr id="8" name="Footer Placeholder 7">
            <a:extLst>
              <a:ext uri="{FF2B5EF4-FFF2-40B4-BE49-F238E27FC236}">
                <a16:creationId xmlns:a16="http://schemas.microsoft.com/office/drawing/2014/main" id="{D39F04C8-7724-F76D-F76F-11EB0DCD66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7B958-0140-A2DA-EA2D-AB6358B083A6}"/>
              </a:ext>
            </a:extLst>
          </p:cNvPr>
          <p:cNvSpPr>
            <a:spLocks noGrp="1"/>
          </p:cNvSpPr>
          <p:nvPr>
            <p:ph type="sldNum" sz="quarter" idx="12"/>
          </p:nvPr>
        </p:nvSpPr>
        <p:spPr/>
        <p:txBody>
          <a:bodyPr/>
          <a:lstStyle/>
          <a:p>
            <a:fld id="{9CC7AF68-9774-B245-A6D0-B3B901913F83}" type="slidenum">
              <a:rPr lang="en-US" smtClean="0"/>
              <a:t>‹#›</a:t>
            </a:fld>
            <a:endParaRPr lang="en-US"/>
          </a:p>
        </p:txBody>
      </p:sp>
    </p:spTree>
    <p:extLst>
      <p:ext uri="{BB962C8B-B14F-4D97-AF65-F5344CB8AC3E}">
        <p14:creationId xmlns:p14="http://schemas.microsoft.com/office/powerpoint/2010/main" val="2616563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1B3F2-15C8-B192-7031-ADA6FAB8C3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FC284B-D1F8-4054-2A18-9DC91C47BBDB}"/>
              </a:ext>
            </a:extLst>
          </p:cNvPr>
          <p:cNvSpPr>
            <a:spLocks noGrp="1"/>
          </p:cNvSpPr>
          <p:nvPr>
            <p:ph type="dt" sz="half" idx="10"/>
          </p:nvPr>
        </p:nvSpPr>
        <p:spPr/>
        <p:txBody>
          <a:bodyPr/>
          <a:lstStyle/>
          <a:p>
            <a:fld id="{49FA10C1-50A9-A849-9C77-5F6FE9A8F377}" type="datetimeFigureOut">
              <a:rPr lang="en-US" smtClean="0"/>
              <a:t>12/15/2024</a:t>
            </a:fld>
            <a:endParaRPr lang="en-US"/>
          </a:p>
        </p:txBody>
      </p:sp>
      <p:sp>
        <p:nvSpPr>
          <p:cNvPr id="4" name="Footer Placeholder 3">
            <a:extLst>
              <a:ext uri="{FF2B5EF4-FFF2-40B4-BE49-F238E27FC236}">
                <a16:creationId xmlns:a16="http://schemas.microsoft.com/office/drawing/2014/main" id="{9A8A69DC-D66B-0BDB-F234-1EEA4232DF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B17FA-A53D-3285-FAC4-E7AD6AD27B5F}"/>
              </a:ext>
            </a:extLst>
          </p:cNvPr>
          <p:cNvSpPr>
            <a:spLocks noGrp="1"/>
          </p:cNvSpPr>
          <p:nvPr>
            <p:ph type="sldNum" sz="quarter" idx="12"/>
          </p:nvPr>
        </p:nvSpPr>
        <p:spPr/>
        <p:txBody>
          <a:bodyPr/>
          <a:lstStyle/>
          <a:p>
            <a:fld id="{9CC7AF68-9774-B245-A6D0-B3B901913F83}" type="slidenum">
              <a:rPr lang="en-US" smtClean="0"/>
              <a:t>‹#›</a:t>
            </a:fld>
            <a:endParaRPr lang="en-US"/>
          </a:p>
        </p:txBody>
      </p:sp>
    </p:spTree>
    <p:extLst>
      <p:ext uri="{BB962C8B-B14F-4D97-AF65-F5344CB8AC3E}">
        <p14:creationId xmlns:p14="http://schemas.microsoft.com/office/powerpoint/2010/main" val="3256717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5B67CD-2F37-F1E4-AEE0-D38E37258A23}"/>
              </a:ext>
            </a:extLst>
          </p:cNvPr>
          <p:cNvSpPr>
            <a:spLocks noGrp="1"/>
          </p:cNvSpPr>
          <p:nvPr>
            <p:ph type="dt" sz="half" idx="10"/>
          </p:nvPr>
        </p:nvSpPr>
        <p:spPr/>
        <p:txBody>
          <a:bodyPr/>
          <a:lstStyle/>
          <a:p>
            <a:fld id="{49FA10C1-50A9-A849-9C77-5F6FE9A8F377}" type="datetimeFigureOut">
              <a:rPr lang="en-US" smtClean="0"/>
              <a:t>12/15/2024</a:t>
            </a:fld>
            <a:endParaRPr lang="en-US"/>
          </a:p>
        </p:txBody>
      </p:sp>
      <p:sp>
        <p:nvSpPr>
          <p:cNvPr id="3" name="Footer Placeholder 2">
            <a:extLst>
              <a:ext uri="{FF2B5EF4-FFF2-40B4-BE49-F238E27FC236}">
                <a16:creationId xmlns:a16="http://schemas.microsoft.com/office/drawing/2014/main" id="{48016F2A-4D87-8706-FF42-AB5ED73074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01924E-11B8-3F61-7588-D3B3B48D422F}"/>
              </a:ext>
            </a:extLst>
          </p:cNvPr>
          <p:cNvSpPr>
            <a:spLocks noGrp="1"/>
          </p:cNvSpPr>
          <p:nvPr>
            <p:ph type="sldNum" sz="quarter" idx="12"/>
          </p:nvPr>
        </p:nvSpPr>
        <p:spPr/>
        <p:txBody>
          <a:bodyPr/>
          <a:lstStyle/>
          <a:p>
            <a:fld id="{9CC7AF68-9774-B245-A6D0-B3B901913F83}" type="slidenum">
              <a:rPr lang="en-US" smtClean="0"/>
              <a:t>‹#›</a:t>
            </a:fld>
            <a:endParaRPr lang="en-US"/>
          </a:p>
        </p:txBody>
      </p:sp>
    </p:spTree>
    <p:extLst>
      <p:ext uri="{BB962C8B-B14F-4D97-AF65-F5344CB8AC3E}">
        <p14:creationId xmlns:p14="http://schemas.microsoft.com/office/powerpoint/2010/main" val="546082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59091-8FAA-CE1F-4F07-46746D8250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245B17-2BA4-D131-9F02-1E5BD2A11A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66A8A7-560A-E491-8EE6-F5B409740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FBE998-13AD-E532-D920-E12F0C0509F2}"/>
              </a:ext>
            </a:extLst>
          </p:cNvPr>
          <p:cNvSpPr>
            <a:spLocks noGrp="1"/>
          </p:cNvSpPr>
          <p:nvPr>
            <p:ph type="dt" sz="half" idx="10"/>
          </p:nvPr>
        </p:nvSpPr>
        <p:spPr/>
        <p:txBody>
          <a:bodyPr/>
          <a:lstStyle/>
          <a:p>
            <a:fld id="{49FA10C1-50A9-A849-9C77-5F6FE9A8F377}" type="datetimeFigureOut">
              <a:rPr lang="en-US" smtClean="0"/>
              <a:t>12/15/2024</a:t>
            </a:fld>
            <a:endParaRPr lang="en-US"/>
          </a:p>
        </p:txBody>
      </p:sp>
      <p:sp>
        <p:nvSpPr>
          <p:cNvPr id="6" name="Footer Placeholder 5">
            <a:extLst>
              <a:ext uri="{FF2B5EF4-FFF2-40B4-BE49-F238E27FC236}">
                <a16:creationId xmlns:a16="http://schemas.microsoft.com/office/drawing/2014/main" id="{EEEA936F-5E8E-D05F-A54E-DDB54FE0A6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88760F-0250-D8E8-2E56-233D1569C9C6}"/>
              </a:ext>
            </a:extLst>
          </p:cNvPr>
          <p:cNvSpPr>
            <a:spLocks noGrp="1"/>
          </p:cNvSpPr>
          <p:nvPr>
            <p:ph type="sldNum" sz="quarter" idx="12"/>
          </p:nvPr>
        </p:nvSpPr>
        <p:spPr/>
        <p:txBody>
          <a:bodyPr/>
          <a:lstStyle/>
          <a:p>
            <a:fld id="{9CC7AF68-9774-B245-A6D0-B3B901913F83}" type="slidenum">
              <a:rPr lang="en-US" smtClean="0"/>
              <a:t>‹#›</a:t>
            </a:fld>
            <a:endParaRPr lang="en-US"/>
          </a:p>
        </p:txBody>
      </p:sp>
    </p:spTree>
    <p:extLst>
      <p:ext uri="{BB962C8B-B14F-4D97-AF65-F5344CB8AC3E}">
        <p14:creationId xmlns:p14="http://schemas.microsoft.com/office/powerpoint/2010/main" val="1637456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216C8-6701-DC44-05AB-ADF167C20E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70EC1E-C239-99C9-D0EE-0CDF97A5A8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9C340E-91B1-4F01-03B0-886D0641CF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A63C2D-CD60-3944-D40F-F192845B07D0}"/>
              </a:ext>
            </a:extLst>
          </p:cNvPr>
          <p:cNvSpPr>
            <a:spLocks noGrp="1"/>
          </p:cNvSpPr>
          <p:nvPr>
            <p:ph type="dt" sz="half" idx="10"/>
          </p:nvPr>
        </p:nvSpPr>
        <p:spPr/>
        <p:txBody>
          <a:bodyPr/>
          <a:lstStyle/>
          <a:p>
            <a:fld id="{49FA10C1-50A9-A849-9C77-5F6FE9A8F377}" type="datetimeFigureOut">
              <a:rPr lang="en-US" smtClean="0"/>
              <a:t>12/15/2024</a:t>
            </a:fld>
            <a:endParaRPr lang="en-US"/>
          </a:p>
        </p:txBody>
      </p:sp>
      <p:sp>
        <p:nvSpPr>
          <p:cNvPr id="6" name="Footer Placeholder 5">
            <a:extLst>
              <a:ext uri="{FF2B5EF4-FFF2-40B4-BE49-F238E27FC236}">
                <a16:creationId xmlns:a16="http://schemas.microsoft.com/office/drawing/2014/main" id="{F927A261-F551-DCC1-58B1-38290FDEAB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730368-0021-E24C-D003-D121B737821A}"/>
              </a:ext>
            </a:extLst>
          </p:cNvPr>
          <p:cNvSpPr>
            <a:spLocks noGrp="1"/>
          </p:cNvSpPr>
          <p:nvPr>
            <p:ph type="sldNum" sz="quarter" idx="12"/>
          </p:nvPr>
        </p:nvSpPr>
        <p:spPr/>
        <p:txBody>
          <a:bodyPr/>
          <a:lstStyle/>
          <a:p>
            <a:fld id="{9CC7AF68-9774-B245-A6D0-B3B901913F83}" type="slidenum">
              <a:rPr lang="en-US" smtClean="0"/>
              <a:t>‹#›</a:t>
            </a:fld>
            <a:endParaRPr lang="en-US"/>
          </a:p>
        </p:txBody>
      </p:sp>
    </p:spTree>
    <p:extLst>
      <p:ext uri="{BB962C8B-B14F-4D97-AF65-F5344CB8AC3E}">
        <p14:creationId xmlns:p14="http://schemas.microsoft.com/office/powerpoint/2010/main" val="4030679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D19DAE-1B63-E7FE-7872-1F93BEA413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772944-6A37-EAE5-977B-D269FF44A0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CC368-05B4-3C09-D6F1-2E083699E1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FA10C1-50A9-A849-9C77-5F6FE9A8F377}" type="datetimeFigureOut">
              <a:rPr lang="en-US" smtClean="0"/>
              <a:t>12/15/2024</a:t>
            </a:fld>
            <a:endParaRPr lang="en-US"/>
          </a:p>
        </p:txBody>
      </p:sp>
      <p:sp>
        <p:nvSpPr>
          <p:cNvPr id="5" name="Footer Placeholder 4">
            <a:extLst>
              <a:ext uri="{FF2B5EF4-FFF2-40B4-BE49-F238E27FC236}">
                <a16:creationId xmlns:a16="http://schemas.microsoft.com/office/drawing/2014/main" id="{48984770-93E0-561F-1FE7-7865395826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23B72FB-7824-7ACE-FBD2-2B96838513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CC7AF68-9774-B245-A6D0-B3B901913F83}" type="slidenum">
              <a:rPr lang="en-US" smtClean="0"/>
              <a:t>‹#›</a:t>
            </a:fld>
            <a:endParaRPr lang="en-US"/>
          </a:p>
        </p:txBody>
      </p:sp>
    </p:spTree>
    <p:extLst>
      <p:ext uri="{BB962C8B-B14F-4D97-AF65-F5344CB8AC3E}">
        <p14:creationId xmlns:p14="http://schemas.microsoft.com/office/powerpoint/2010/main" val="3533568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hart" Target="../charts/chart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doi.org/10.21608/jaauth.2023.218047.1477"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doi.org/10.15728/bbr.2021.18.3.4"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descr="A logo of a person with a digital face"/>
          <p:cNvPicPr preferRelativeResize="0"/>
          <p:nvPr/>
        </p:nvPicPr>
        <p:blipFill rotWithShape="1">
          <a:blip r:embed="rId3">
            <a:alphaModFix/>
          </a:blip>
          <a:srcRect l="22256" t="14411" r="22389" b="27541"/>
          <a:stretch/>
        </p:blipFill>
        <p:spPr>
          <a:xfrm>
            <a:off x="2465021" y="2245022"/>
            <a:ext cx="2258074" cy="2367956"/>
          </a:xfrm>
          <a:prstGeom prst="rect">
            <a:avLst/>
          </a:prstGeom>
          <a:noFill/>
          <a:ln>
            <a:noFill/>
          </a:ln>
        </p:spPr>
      </p:pic>
      <p:sp>
        <p:nvSpPr>
          <p:cNvPr id="85" name="Google Shape;85;p1"/>
          <p:cNvSpPr txBox="1"/>
          <p:nvPr/>
        </p:nvSpPr>
        <p:spPr>
          <a:xfrm>
            <a:off x="7627274" y="3026537"/>
            <a:ext cx="1847043" cy="1759136"/>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1400" b="1">
                <a:solidFill>
                  <a:schemeClr val="dk1"/>
                </a:solidFill>
                <a:latin typeface="Aptos"/>
                <a:ea typeface="Arial"/>
                <a:cs typeface="Arial"/>
                <a:sym typeface="Arial"/>
              </a:rPr>
              <a:t>Researchers</a:t>
            </a:r>
            <a:r>
              <a:rPr lang="en-US" sz="1400" b="0" i="0" u="none" strike="noStrike" cap="none">
                <a:solidFill>
                  <a:schemeClr val="dk1"/>
                </a:solidFill>
                <a:latin typeface="Aptos"/>
                <a:ea typeface="Arial"/>
                <a:cs typeface="Arial"/>
                <a:sym typeface="Arial"/>
              </a:rPr>
              <a:t>:</a:t>
            </a:r>
            <a:endParaRPr sz="1400" b="0" i="0" u="none" strike="noStrike" cap="none">
              <a:solidFill>
                <a:schemeClr val="dk1"/>
              </a:solidFill>
              <a:latin typeface="Aptos"/>
              <a:ea typeface="Arial"/>
              <a:cs typeface="Arial"/>
              <a:sym typeface="Arial"/>
            </a:endParaRPr>
          </a:p>
          <a:p>
            <a:pPr marL="0" marR="0" lvl="0" indent="0" algn="ctr" rtl="0">
              <a:spcBef>
                <a:spcPts val="800"/>
              </a:spcBef>
              <a:spcAft>
                <a:spcPts val="0"/>
              </a:spcAft>
              <a:buNone/>
            </a:pPr>
            <a:r>
              <a:rPr lang="en-US" sz="1200" b="0" i="0" u="none" strike="noStrike" cap="none">
                <a:solidFill>
                  <a:schemeClr val="dk1"/>
                </a:solidFill>
                <a:latin typeface="Aptos"/>
                <a:ea typeface="Arial"/>
                <a:cs typeface="Arial"/>
                <a:sym typeface="Arial"/>
              </a:rPr>
              <a:t>Benjamin </a:t>
            </a:r>
            <a:r>
              <a:rPr lang="en-US" sz="1200" b="0" i="0" u="none" strike="noStrike" cap="none" err="1">
                <a:solidFill>
                  <a:schemeClr val="dk1"/>
                </a:solidFill>
                <a:latin typeface="Aptos"/>
                <a:ea typeface="Arial"/>
                <a:cs typeface="Arial"/>
                <a:sym typeface="Arial"/>
              </a:rPr>
              <a:t>Mailafiya</a:t>
            </a:r>
            <a:endParaRPr sz="1200" b="0" i="0" u="none" strike="noStrike" cap="none">
              <a:solidFill>
                <a:schemeClr val="dk1"/>
              </a:solidFill>
              <a:latin typeface="Aptos"/>
              <a:ea typeface="Arial"/>
              <a:cs typeface="Arial"/>
              <a:sym typeface="Arial"/>
            </a:endParaRPr>
          </a:p>
          <a:p>
            <a:pPr marL="0" marR="0" lvl="0" indent="0" algn="ctr" rtl="0">
              <a:spcBef>
                <a:spcPts val="800"/>
              </a:spcBef>
              <a:spcAft>
                <a:spcPts val="0"/>
              </a:spcAft>
              <a:buNone/>
            </a:pPr>
            <a:r>
              <a:rPr lang="en-US" sz="1200" b="0" i="0" u="none" strike="noStrike" cap="none" err="1">
                <a:solidFill>
                  <a:schemeClr val="dk1"/>
                </a:solidFill>
                <a:latin typeface="Aptos"/>
                <a:ea typeface="Arial"/>
                <a:cs typeface="Arial"/>
                <a:sym typeface="Arial"/>
              </a:rPr>
              <a:t>Hamizan</a:t>
            </a:r>
            <a:r>
              <a:rPr lang="en-US" sz="1200" b="0" i="0" u="none" strike="noStrike" cap="none">
                <a:solidFill>
                  <a:schemeClr val="dk1"/>
                </a:solidFill>
                <a:latin typeface="Aptos"/>
                <a:ea typeface="Arial"/>
                <a:cs typeface="Arial"/>
                <a:sym typeface="Arial"/>
              </a:rPr>
              <a:t> Arsad</a:t>
            </a:r>
            <a:endParaRPr sz="1200" b="0" i="0" u="none" strike="noStrike" cap="none">
              <a:solidFill>
                <a:schemeClr val="dk1"/>
              </a:solidFill>
              <a:latin typeface="Aptos"/>
              <a:ea typeface="Arial"/>
              <a:cs typeface="Arial"/>
              <a:sym typeface="Arial"/>
            </a:endParaRPr>
          </a:p>
          <a:p>
            <a:pPr marL="0" marR="0" lvl="0" indent="0" algn="ctr" rtl="0">
              <a:spcBef>
                <a:spcPts val="800"/>
              </a:spcBef>
              <a:spcAft>
                <a:spcPts val="0"/>
              </a:spcAft>
              <a:buNone/>
            </a:pPr>
            <a:r>
              <a:rPr lang="en-US" sz="1200" b="0" i="0" u="none" strike="noStrike" cap="none" err="1">
                <a:solidFill>
                  <a:schemeClr val="dk1"/>
                </a:solidFill>
                <a:latin typeface="Aptos"/>
                <a:ea typeface="Arial"/>
                <a:cs typeface="Arial"/>
                <a:sym typeface="Arial"/>
              </a:rPr>
              <a:t>Mankanwar</a:t>
            </a:r>
            <a:r>
              <a:rPr lang="en-US" sz="1200" b="0" i="0" u="none" strike="noStrike" cap="none">
                <a:solidFill>
                  <a:schemeClr val="dk1"/>
                </a:solidFill>
                <a:latin typeface="Aptos"/>
                <a:ea typeface="Arial"/>
                <a:cs typeface="Arial"/>
                <a:sym typeface="Arial"/>
              </a:rPr>
              <a:t> Singh</a:t>
            </a:r>
            <a:endParaRPr>
              <a:latin typeface="Aptos"/>
            </a:endParaRPr>
          </a:p>
          <a:p>
            <a:pPr marL="0" marR="0" lvl="0" indent="0" algn="ctr" rtl="0">
              <a:spcBef>
                <a:spcPts val="800"/>
              </a:spcBef>
              <a:spcAft>
                <a:spcPts val="0"/>
              </a:spcAft>
              <a:buNone/>
            </a:pPr>
            <a:r>
              <a:rPr lang="en-US" sz="1200" b="0" i="0" u="none" strike="noStrike" cap="none">
                <a:solidFill>
                  <a:schemeClr val="dk1"/>
                </a:solidFill>
                <a:latin typeface="Aptos"/>
                <a:ea typeface="Arial"/>
                <a:cs typeface="Arial"/>
                <a:sym typeface="Arial"/>
              </a:rPr>
              <a:t>Sukhmani Kaur</a:t>
            </a:r>
            <a:endParaRPr sz="1200" b="0" i="0" u="none" strike="noStrike" cap="none">
              <a:solidFill>
                <a:schemeClr val="dk1"/>
              </a:solidFill>
              <a:latin typeface="Aptos"/>
              <a:ea typeface="Arial"/>
              <a:cs typeface="Arial"/>
              <a:sym typeface="Arial"/>
            </a:endParaRPr>
          </a:p>
          <a:p>
            <a:pPr marL="0" marR="0" lvl="0" indent="0" algn="ctr" rtl="0">
              <a:spcBef>
                <a:spcPts val="800"/>
              </a:spcBef>
              <a:spcAft>
                <a:spcPts val="0"/>
              </a:spcAft>
              <a:buNone/>
            </a:pPr>
            <a:r>
              <a:rPr lang="en-US" sz="1200" b="0" i="0" u="none" strike="noStrike" cap="none" err="1">
                <a:solidFill>
                  <a:schemeClr val="dk1"/>
                </a:solidFill>
                <a:latin typeface="Aptos"/>
                <a:ea typeface="Arial"/>
                <a:cs typeface="Arial"/>
                <a:sym typeface="Arial"/>
              </a:rPr>
              <a:t>Sukhpreet</a:t>
            </a:r>
            <a:r>
              <a:rPr lang="en-US" sz="1200" b="0" i="0" u="none" strike="noStrike" cap="none">
                <a:solidFill>
                  <a:schemeClr val="dk1"/>
                </a:solidFill>
                <a:latin typeface="Aptos"/>
                <a:ea typeface="Arial"/>
                <a:cs typeface="Arial"/>
                <a:sym typeface="Arial"/>
              </a:rPr>
              <a:t> Singh</a:t>
            </a:r>
            <a:endParaRPr sz="1200" b="0" i="0" u="none" strike="noStrike" cap="none">
              <a:solidFill>
                <a:schemeClr val="dk1"/>
              </a:solidFill>
              <a:latin typeface="Aptos"/>
              <a:ea typeface="Arial"/>
              <a:cs typeface="Arial"/>
              <a:sym typeface="Arial"/>
            </a:endParaRPr>
          </a:p>
        </p:txBody>
      </p:sp>
      <p:sp>
        <p:nvSpPr>
          <p:cNvPr id="86" name="Google Shape;86;p1"/>
          <p:cNvSpPr txBox="1"/>
          <p:nvPr/>
        </p:nvSpPr>
        <p:spPr>
          <a:xfrm>
            <a:off x="7468907" y="2087819"/>
            <a:ext cx="2163778" cy="187743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i="0" u="none" strike="noStrike" cap="none">
                <a:solidFill>
                  <a:schemeClr val="dk1"/>
                </a:solidFill>
                <a:latin typeface="Aptos"/>
                <a:ea typeface="Play"/>
                <a:cs typeface="Play"/>
                <a:sym typeface="Play"/>
              </a:rPr>
              <a:t>CAPSTONE 749</a:t>
            </a:r>
            <a:endParaRPr sz="1400" b="0" i="0" u="none" strike="noStrike" cap="none">
              <a:solidFill>
                <a:schemeClr val="dk1"/>
              </a:solidFill>
              <a:latin typeface="Aptos"/>
              <a:ea typeface="Play"/>
              <a:cs typeface="Play"/>
              <a:sym typeface="Play"/>
            </a:endParaRPr>
          </a:p>
          <a:p>
            <a:pPr marL="0" marR="0" lvl="0" indent="0" algn="ctr" rtl="0">
              <a:spcBef>
                <a:spcPts val="0"/>
              </a:spcBef>
              <a:spcAft>
                <a:spcPts val="0"/>
              </a:spcAft>
              <a:buNone/>
            </a:pPr>
            <a:r>
              <a:rPr lang="en-US" sz="1400" b="1" i="0" u="none" strike="noStrike" cap="none">
                <a:solidFill>
                  <a:schemeClr val="dk1"/>
                </a:solidFill>
                <a:latin typeface="Aptos"/>
                <a:ea typeface="Play"/>
                <a:cs typeface="Play"/>
                <a:sym typeface="Play"/>
              </a:rPr>
              <a:t>SECTION 001/003</a:t>
            </a:r>
            <a:endParaRPr sz="1400" b="0" i="0" u="none" strike="noStrike" cap="none">
              <a:solidFill>
                <a:schemeClr val="dk1"/>
              </a:solidFill>
              <a:latin typeface="Aptos"/>
              <a:ea typeface="Play"/>
              <a:cs typeface="Play"/>
              <a:sym typeface="Play"/>
            </a:endParaRPr>
          </a:p>
          <a:p>
            <a:pPr marL="0" marR="0" lvl="0" indent="0" algn="ctr" rtl="0">
              <a:spcBef>
                <a:spcPts val="0"/>
              </a:spcBef>
              <a:spcAft>
                <a:spcPts val="0"/>
              </a:spcAft>
              <a:buNone/>
            </a:pPr>
            <a:r>
              <a:rPr lang="en-US" sz="1400" b="1" i="0" u="none" strike="noStrike" cap="none">
                <a:solidFill>
                  <a:schemeClr val="dk1"/>
                </a:solidFill>
                <a:latin typeface="Aptos"/>
                <a:ea typeface="Play"/>
                <a:cs typeface="Play"/>
                <a:sym typeface="Play"/>
              </a:rPr>
              <a:t>GROUP 2</a:t>
            </a:r>
            <a:endParaRPr sz="1800" b="0" i="0" u="none" strike="noStrike" cap="none">
              <a:solidFill>
                <a:schemeClr val="dk1"/>
              </a:solidFill>
              <a:latin typeface="Aptos"/>
              <a:ea typeface="Arial"/>
              <a:cs typeface="Arial"/>
              <a:sym typeface="Arial"/>
            </a:endParaRPr>
          </a:p>
          <a:p>
            <a:pPr marL="0" marR="0" lvl="0" indent="0" algn="ctr" rtl="0">
              <a:spcBef>
                <a:spcPts val="0"/>
              </a:spcBef>
              <a:spcAft>
                <a:spcPts val="0"/>
              </a:spcAft>
              <a:buNone/>
            </a:pPr>
            <a:endParaRPr sz="1400" b="1" i="0" u="none" strike="noStrike" cap="none">
              <a:solidFill>
                <a:schemeClr val="dk1"/>
              </a:solidFill>
              <a:latin typeface="Aptos"/>
              <a:ea typeface="Play"/>
              <a:cs typeface="Play"/>
              <a:sym typeface="Play"/>
            </a:endParaRPr>
          </a:p>
          <a:p>
            <a:pPr marL="0" marR="0" lvl="0" indent="0" algn="ctr" rtl="0">
              <a:spcBef>
                <a:spcPts val="0"/>
              </a:spcBef>
              <a:spcAft>
                <a:spcPts val="0"/>
              </a:spcAft>
              <a:buNone/>
            </a:pPr>
            <a:endParaRPr sz="1400" b="1" i="0" u="none" strike="noStrike" cap="none">
              <a:solidFill>
                <a:schemeClr val="dk1"/>
              </a:solidFill>
              <a:latin typeface="Aptos"/>
              <a:ea typeface="Play"/>
              <a:cs typeface="Play"/>
              <a:sym typeface="Play"/>
            </a:endParaRPr>
          </a:p>
          <a:p>
            <a:pPr marL="0" marR="0" lvl="0" indent="0" algn="ctr" rtl="0">
              <a:spcBef>
                <a:spcPts val="0"/>
              </a:spcBef>
              <a:spcAft>
                <a:spcPts val="0"/>
              </a:spcAft>
              <a:buNone/>
            </a:pPr>
            <a:endParaRPr sz="1400" b="1" i="0" u="none" strike="noStrike" cap="none">
              <a:solidFill>
                <a:schemeClr val="dk1"/>
              </a:solidFill>
              <a:latin typeface="Aptos"/>
              <a:ea typeface="Play"/>
              <a:cs typeface="Play"/>
              <a:sym typeface="Play"/>
            </a:endParaRPr>
          </a:p>
          <a:p>
            <a:pPr marL="0" marR="0" lvl="0" indent="0" algn="ctr" rtl="0">
              <a:spcBef>
                <a:spcPts val="0"/>
              </a:spcBef>
              <a:spcAft>
                <a:spcPts val="0"/>
              </a:spcAft>
              <a:buNone/>
            </a:pPr>
            <a:endParaRPr sz="1400" b="1" i="0" u="none" strike="noStrike" cap="none">
              <a:solidFill>
                <a:schemeClr val="dk1"/>
              </a:solidFill>
              <a:latin typeface="Aptos"/>
              <a:ea typeface="Play"/>
              <a:cs typeface="Play"/>
              <a:sym typeface="Play"/>
            </a:endParaRPr>
          </a:p>
          <a:p>
            <a:pPr marL="0" marR="0" lvl="0" indent="0" algn="l" rtl="0">
              <a:spcBef>
                <a:spcPts val="0"/>
              </a:spcBef>
              <a:spcAft>
                <a:spcPts val="0"/>
              </a:spcAft>
              <a:buNone/>
            </a:pPr>
            <a:endParaRPr sz="1800">
              <a:solidFill>
                <a:schemeClr val="dk1"/>
              </a:solidFill>
              <a:latin typeface="Aptos"/>
              <a:ea typeface="Arial"/>
              <a:cs typeface="Arial"/>
              <a:sym typeface="Arial"/>
            </a:endParaRPr>
          </a:p>
        </p:txBody>
      </p:sp>
      <p:sp>
        <p:nvSpPr>
          <p:cNvPr id="87" name="Google Shape;87;p1"/>
          <p:cNvSpPr txBox="1"/>
          <p:nvPr/>
        </p:nvSpPr>
        <p:spPr>
          <a:xfrm>
            <a:off x="7155142" y="1379933"/>
            <a:ext cx="2782342" cy="400069"/>
          </a:xfrm>
          <a:prstGeom prst="rect">
            <a:avLst/>
          </a:prstGeom>
          <a:noFill/>
          <a:ln>
            <a:noFill/>
          </a:ln>
        </p:spPr>
        <p:txBody>
          <a:bodyPr spcFirstLastPara="1" wrap="square" lIns="91425" tIns="45700" rIns="91425" bIns="45700" anchor="t" anchorCtr="0">
            <a:spAutoFit/>
          </a:bodyPr>
          <a:lstStyle/>
          <a:p>
            <a:pPr algn="ctr"/>
            <a:r>
              <a:rPr lang="en-US" sz="2000" b="1">
                <a:solidFill>
                  <a:schemeClr val="dk1"/>
                </a:solidFill>
                <a:latin typeface="Aptos"/>
                <a:sym typeface="Play"/>
              </a:rPr>
              <a:t>FINAL PRESENTATION</a:t>
            </a:r>
            <a:endParaRPr lang="en-US">
              <a:solidFill>
                <a:schemeClr val="dk1"/>
              </a:solidFill>
            </a:endParaRPr>
          </a:p>
        </p:txBody>
      </p:sp>
      <p:sp>
        <p:nvSpPr>
          <p:cNvPr id="88" name="Google Shape;88;p1"/>
          <p:cNvSpPr txBox="1"/>
          <p:nvPr/>
        </p:nvSpPr>
        <p:spPr>
          <a:xfrm>
            <a:off x="7468907" y="5025162"/>
            <a:ext cx="2163778" cy="276999"/>
          </a:xfrm>
          <a:prstGeom prst="rect">
            <a:avLst/>
          </a:prstGeom>
          <a:noFill/>
          <a:ln>
            <a:noFill/>
          </a:ln>
        </p:spPr>
        <p:txBody>
          <a:bodyPr spcFirstLastPara="1" wrap="square" lIns="91425" tIns="45700" rIns="91425" bIns="45700" anchor="t" anchorCtr="0">
            <a:spAutoFit/>
          </a:bodyPr>
          <a:lstStyle/>
          <a:p>
            <a:pPr algn="ctr"/>
            <a:r>
              <a:rPr lang="en-US" sz="1200" b="1">
                <a:solidFill>
                  <a:schemeClr val="dk1"/>
                </a:solidFill>
                <a:latin typeface="Aptos"/>
                <a:sym typeface="Play"/>
              </a:rPr>
              <a:t>12 December 2024</a:t>
            </a:r>
            <a:endParaRPr lang="en-US">
              <a:solidFill>
                <a:schemeClr val="dk1"/>
              </a:solidFill>
            </a:endParaRPr>
          </a:p>
        </p:txBody>
      </p:sp>
    </p:spTree>
    <p:extLst>
      <p:ext uri="{BB962C8B-B14F-4D97-AF65-F5344CB8AC3E}">
        <p14:creationId xmlns:p14="http://schemas.microsoft.com/office/powerpoint/2010/main" val="3086049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DDCFAD7B-070A-A1BF-2B58-00579ACD879B}"/>
            </a:ext>
          </a:extLst>
        </p:cNvPr>
        <p:cNvGrpSpPr/>
        <p:nvPr/>
      </p:nvGrpSpPr>
      <p:grpSpPr>
        <a:xfrm>
          <a:off x="0" y="0"/>
          <a:ext cx="0" cy="0"/>
          <a:chOff x="0" y="0"/>
          <a:chExt cx="0" cy="0"/>
        </a:xfrm>
      </p:grpSpPr>
      <p:sp>
        <p:nvSpPr>
          <p:cNvPr id="116" name="Google Shape;116;p5">
            <a:extLst>
              <a:ext uri="{FF2B5EF4-FFF2-40B4-BE49-F238E27FC236}">
                <a16:creationId xmlns:a16="http://schemas.microsoft.com/office/drawing/2014/main" id="{1B984892-C132-CD70-3F65-49BF8CB23653}"/>
              </a:ext>
            </a:extLst>
          </p:cNvPr>
          <p:cNvSpPr txBox="1"/>
          <p:nvPr/>
        </p:nvSpPr>
        <p:spPr>
          <a:xfrm>
            <a:off x="4570251" y="1137676"/>
            <a:ext cx="3413633" cy="400069"/>
          </a:xfrm>
          <a:prstGeom prst="rect">
            <a:avLst/>
          </a:prstGeom>
          <a:noFill/>
          <a:ln>
            <a:noFill/>
          </a:ln>
        </p:spPr>
        <p:txBody>
          <a:bodyPr spcFirstLastPara="1" wrap="square" lIns="91425" tIns="45700" rIns="91425" bIns="45700" anchor="t" anchorCtr="0">
            <a:spAutoFit/>
          </a:bodyPr>
          <a:lstStyle/>
          <a:p>
            <a:pPr algn="ctr"/>
            <a:r>
              <a:rPr lang="en-US" sz="2000" b="1">
                <a:solidFill>
                  <a:schemeClr val="dk1"/>
                </a:solidFill>
                <a:latin typeface="Aptos"/>
                <a:sym typeface="Play"/>
              </a:rPr>
              <a:t>Concept mapping</a:t>
            </a:r>
          </a:p>
        </p:txBody>
      </p:sp>
      <p:pic>
        <p:nvPicPr>
          <p:cNvPr id="3" name="Google Shape;84;p1" descr="A logo of a person with a digital face">
            <a:extLst>
              <a:ext uri="{FF2B5EF4-FFF2-40B4-BE49-F238E27FC236}">
                <a16:creationId xmlns:a16="http://schemas.microsoft.com/office/drawing/2014/main" id="{923D9769-60A9-71B5-901B-7303559894AB}"/>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pic>
        <p:nvPicPr>
          <p:cNvPr id="2" name="Picture127">
            <a:extLst>
              <a:ext uri="{FF2B5EF4-FFF2-40B4-BE49-F238E27FC236}">
                <a16:creationId xmlns:a16="http://schemas.microsoft.com/office/drawing/2014/main" id="{B1738CE5-C364-ADE3-5C8C-E5CD8FC33593}"/>
              </a:ext>
            </a:extLst>
          </p:cNvPr>
          <p:cNvPicPr>
            <a:picLocks noChangeAspect="1"/>
          </p:cNvPicPr>
          <p:nvPr/>
        </p:nvPicPr>
        <p:blipFill>
          <a:blip r:embed="rId4"/>
          <a:stretch>
            <a:fillRect/>
          </a:stretch>
        </p:blipFill>
        <p:spPr>
          <a:xfrm>
            <a:off x="422751" y="1894945"/>
            <a:ext cx="11346497" cy="3068109"/>
          </a:xfrm>
          <a:prstGeom prst="rect">
            <a:avLst/>
          </a:prstGeom>
        </p:spPr>
      </p:pic>
    </p:spTree>
    <p:extLst>
      <p:ext uri="{BB962C8B-B14F-4D97-AF65-F5344CB8AC3E}">
        <p14:creationId xmlns:p14="http://schemas.microsoft.com/office/powerpoint/2010/main" val="1054818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2A2EE066-E83E-F0EA-B987-A1B20DCE1FF7}"/>
            </a:ext>
          </a:extLst>
        </p:cNvPr>
        <p:cNvGrpSpPr/>
        <p:nvPr/>
      </p:nvGrpSpPr>
      <p:grpSpPr>
        <a:xfrm>
          <a:off x="0" y="0"/>
          <a:ext cx="0" cy="0"/>
          <a:chOff x="0" y="0"/>
          <a:chExt cx="0" cy="0"/>
        </a:xfrm>
      </p:grpSpPr>
      <p:sp>
        <p:nvSpPr>
          <p:cNvPr id="116" name="Google Shape;116;p5">
            <a:extLst>
              <a:ext uri="{FF2B5EF4-FFF2-40B4-BE49-F238E27FC236}">
                <a16:creationId xmlns:a16="http://schemas.microsoft.com/office/drawing/2014/main" id="{F787DF56-2D99-A3B9-2F58-B6BF7F60BE3A}"/>
              </a:ext>
            </a:extLst>
          </p:cNvPr>
          <p:cNvSpPr txBox="1"/>
          <p:nvPr/>
        </p:nvSpPr>
        <p:spPr>
          <a:xfrm>
            <a:off x="2924428" y="2905800"/>
            <a:ext cx="6343144" cy="1261844"/>
          </a:xfrm>
          <a:prstGeom prst="rect">
            <a:avLst/>
          </a:prstGeom>
          <a:noFill/>
          <a:ln>
            <a:noFill/>
          </a:ln>
        </p:spPr>
        <p:txBody>
          <a:bodyPr spcFirstLastPara="1" wrap="square" lIns="91425" tIns="45700" rIns="91425" bIns="45700" anchor="t" anchorCtr="0">
            <a:spAutoFit/>
          </a:bodyPr>
          <a:lstStyle/>
          <a:p>
            <a:r>
              <a:rPr lang="en-US" sz="2000" b="1">
                <a:solidFill>
                  <a:schemeClr val="dk1"/>
                </a:solidFill>
                <a:latin typeface="Aptos"/>
                <a:sym typeface="Play"/>
              </a:rPr>
              <a:t>Qualitative data analysis</a:t>
            </a:r>
            <a:endParaRPr lang="en-US" sz="1600">
              <a:solidFill>
                <a:schemeClr val="dk1"/>
              </a:solidFill>
              <a:latin typeface="Aptos"/>
            </a:endParaRPr>
          </a:p>
          <a:p>
            <a:endParaRPr lang="en-US" sz="1400">
              <a:solidFill>
                <a:schemeClr val="dk1"/>
              </a:solidFill>
              <a:ea typeface="+mn-lt"/>
              <a:cs typeface="+mn-lt"/>
            </a:endParaRPr>
          </a:p>
          <a:p>
            <a:r>
              <a:rPr lang="en-US" sz="1400">
                <a:solidFill>
                  <a:schemeClr val="dk1"/>
                </a:solidFill>
                <a:ea typeface="+mn-lt"/>
                <a:cs typeface="+mn-lt"/>
              </a:rPr>
              <a:t>MAXQDA was used as the main tool for data analysis. The Questions-Themes-Theories (QTT) feature helped to organize the data, document and integrate  insights.</a:t>
            </a:r>
          </a:p>
        </p:txBody>
      </p:sp>
      <p:pic>
        <p:nvPicPr>
          <p:cNvPr id="3" name="Google Shape;84;p1" descr="A logo of a person with a digital face">
            <a:extLst>
              <a:ext uri="{FF2B5EF4-FFF2-40B4-BE49-F238E27FC236}">
                <a16:creationId xmlns:a16="http://schemas.microsoft.com/office/drawing/2014/main" id="{629725BA-8E7A-D15B-C3FA-6AD26EF0036D}"/>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pic>
        <p:nvPicPr>
          <p:cNvPr id="5" name="Picture 4">
            <a:extLst>
              <a:ext uri="{FF2B5EF4-FFF2-40B4-BE49-F238E27FC236}">
                <a16:creationId xmlns:a16="http://schemas.microsoft.com/office/drawing/2014/main" id="{4D6653D0-1AC6-44A5-5543-5909A201C055}"/>
              </a:ext>
            </a:extLst>
          </p:cNvPr>
          <p:cNvPicPr>
            <a:picLocks noChangeAspect="1"/>
          </p:cNvPicPr>
          <p:nvPr/>
        </p:nvPicPr>
        <p:blipFill>
          <a:blip r:embed="rId4"/>
          <a:stretch>
            <a:fillRect/>
          </a:stretch>
        </p:blipFill>
        <p:spPr>
          <a:xfrm>
            <a:off x="8207815" y="1801640"/>
            <a:ext cx="806433" cy="811291"/>
          </a:xfrm>
          <a:prstGeom prst="rect">
            <a:avLst/>
          </a:prstGeom>
        </p:spPr>
      </p:pic>
      <p:pic>
        <p:nvPicPr>
          <p:cNvPr id="7" name="Picture 6">
            <a:extLst>
              <a:ext uri="{FF2B5EF4-FFF2-40B4-BE49-F238E27FC236}">
                <a16:creationId xmlns:a16="http://schemas.microsoft.com/office/drawing/2014/main" id="{B2AA71C2-A01B-3611-9B33-401618C23A27}"/>
              </a:ext>
            </a:extLst>
          </p:cNvPr>
          <p:cNvPicPr>
            <a:picLocks noChangeAspect="1"/>
          </p:cNvPicPr>
          <p:nvPr/>
        </p:nvPicPr>
        <p:blipFill>
          <a:blip r:embed="rId5"/>
          <a:stretch>
            <a:fillRect/>
          </a:stretch>
        </p:blipFill>
        <p:spPr>
          <a:xfrm>
            <a:off x="9124725" y="2088983"/>
            <a:ext cx="533474" cy="523948"/>
          </a:xfrm>
          <a:prstGeom prst="rect">
            <a:avLst/>
          </a:prstGeom>
        </p:spPr>
      </p:pic>
    </p:spTree>
    <p:extLst>
      <p:ext uri="{BB962C8B-B14F-4D97-AF65-F5344CB8AC3E}">
        <p14:creationId xmlns:p14="http://schemas.microsoft.com/office/powerpoint/2010/main" val="1106140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F94ED93C-CC7A-559D-8179-E48ACB2E8DC1}"/>
            </a:ext>
          </a:extLst>
        </p:cNvPr>
        <p:cNvGrpSpPr/>
        <p:nvPr/>
      </p:nvGrpSpPr>
      <p:grpSpPr>
        <a:xfrm>
          <a:off x="0" y="0"/>
          <a:ext cx="0" cy="0"/>
          <a:chOff x="0" y="0"/>
          <a:chExt cx="0" cy="0"/>
        </a:xfrm>
      </p:grpSpPr>
      <p:sp>
        <p:nvSpPr>
          <p:cNvPr id="116" name="Google Shape;116;p5">
            <a:extLst>
              <a:ext uri="{FF2B5EF4-FFF2-40B4-BE49-F238E27FC236}">
                <a16:creationId xmlns:a16="http://schemas.microsoft.com/office/drawing/2014/main" id="{D55044ED-2ECB-F3A8-9911-63C2FC57EB83}"/>
              </a:ext>
            </a:extLst>
          </p:cNvPr>
          <p:cNvSpPr txBox="1"/>
          <p:nvPr/>
        </p:nvSpPr>
        <p:spPr>
          <a:xfrm>
            <a:off x="770447" y="2751912"/>
            <a:ext cx="3753694" cy="1354176"/>
          </a:xfrm>
          <a:prstGeom prst="rect">
            <a:avLst/>
          </a:prstGeom>
          <a:noFill/>
          <a:ln>
            <a:noFill/>
          </a:ln>
        </p:spPr>
        <p:txBody>
          <a:bodyPr spcFirstLastPara="1" wrap="square" lIns="91425" tIns="45700" rIns="91425" bIns="45700" anchor="t" anchorCtr="0">
            <a:spAutoFit/>
          </a:bodyPr>
          <a:lstStyle/>
          <a:p>
            <a:r>
              <a:rPr lang="en-US" sz="2000" b="1">
                <a:solidFill>
                  <a:schemeClr val="dk1"/>
                </a:solidFill>
                <a:latin typeface="Aptos"/>
                <a:sym typeface="Play"/>
              </a:rPr>
              <a:t>Code matrix</a:t>
            </a:r>
          </a:p>
          <a:p>
            <a:endParaRPr lang="en-US" sz="2000" b="1">
              <a:solidFill>
                <a:schemeClr val="dk1"/>
              </a:solidFill>
              <a:latin typeface="Aptos"/>
              <a:sym typeface="Play"/>
            </a:endParaRPr>
          </a:p>
          <a:p>
            <a:r>
              <a:rPr lang="en-US" sz="1400">
                <a:solidFill>
                  <a:schemeClr val="dk1"/>
                </a:solidFill>
                <a:latin typeface="Aptos"/>
                <a:sym typeface="Play"/>
              </a:rPr>
              <a:t>The code matrix feature was used to help map out significant segments. This was helpful in guiding the analysis. </a:t>
            </a:r>
            <a:endParaRPr lang="en-US" sz="1400">
              <a:solidFill>
                <a:schemeClr val="dk1"/>
              </a:solidFill>
              <a:latin typeface="Aptos"/>
            </a:endParaRPr>
          </a:p>
        </p:txBody>
      </p:sp>
      <p:pic>
        <p:nvPicPr>
          <p:cNvPr id="3" name="Google Shape;84;p1" descr="A logo of a person with a digital face">
            <a:extLst>
              <a:ext uri="{FF2B5EF4-FFF2-40B4-BE49-F238E27FC236}">
                <a16:creationId xmlns:a16="http://schemas.microsoft.com/office/drawing/2014/main" id="{3FF51A48-E07C-1C8E-5BEF-7D65FD7DD2B2}"/>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pic>
        <p:nvPicPr>
          <p:cNvPr id="2" name="Picture125">
            <a:extLst>
              <a:ext uri="{FF2B5EF4-FFF2-40B4-BE49-F238E27FC236}">
                <a16:creationId xmlns:a16="http://schemas.microsoft.com/office/drawing/2014/main" id="{5BBADECC-38F3-22D2-1DAB-A14F5545869E}"/>
              </a:ext>
            </a:extLst>
          </p:cNvPr>
          <p:cNvPicPr>
            <a:picLocks noChangeAspect="1"/>
          </p:cNvPicPr>
          <p:nvPr/>
        </p:nvPicPr>
        <p:blipFill>
          <a:blip r:embed="rId4"/>
          <a:srcRect r="64999"/>
          <a:stretch/>
        </p:blipFill>
        <p:spPr>
          <a:xfrm>
            <a:off x="5052830" y="146379"/>
            <a:ext cx="5639313" cy="6565241"/>
          </a:xfrm>
          <a:prstGeom prst="rect">
            <a:avLst/>
          </a:prstGeom>
        </p:spPr>
      </p:pic>
    </p:spTree>
    <p:extLst>
      <p:ext uri="{BB962C8B-B14F-4D97-AF65-F5344CB8AC3E}">
        <p14:creationId xmlns:p14="http://schemas.microsoft.com/office/powerpoint/2010/main" val="3385646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38F580EC-B2E5-4CBF-9BEB-B467FA3EB529}"/>
            </a:ext>
          </a:extLst>
        </p:cNvPr>
        <p:cNvGrpSpPr/>
        <p:nvPr/>
      </p:nvGrpSpPr>
      <p:grpSpPr>
        <a:xfrm>
          <a:off x="0" y="0"/>
          <a:ext cx="0" cy="0"/>
          <a:chOff x="0" y="0"/>
          <a:chExt cx="0" cy="0"/>
        </a:xfrm>
      </p:grpSpPr>
      <p:pic>
        <p:nvPicPr>
          <p:cNvPr id="3" name="Google Shape;84;p1" descr="A logo of a person with a digital face">
            <a:extLst>
              <a:ext uri="{FF2B5EF4-FFF2-40B4-BE49-F238E27FC236}">
                <a16:creationId xmlns:a16="http://schemas.microsoft.com/office/drawing/2014/main" id="{80E365D9-907A-AE86-B6D4-8FD8464317C0}"/>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sp>
        <p:nvSpPr>
          <p:cNvPr id="4" name="TextBox 3">
            <a:extLst>
              <a:ext uri="{FF2B5EF4-FFF2-40B4-BE49-F238E27FC236}">
                <a16:creationId xmlns:a16="http://schemas.microsoft.com/office/drawing/2014/main" id="{A03EB152-8182-9111-2D6F-C62A3513DC9A}"/>
              </a:ext>
            </a:extLst>
          </p:cNvPr>
          <p:cNvSpPr txBox="1"/>
          <p:nvPr/>
        </p:nvSpPr>
        <p:spPr>
          <a:xfrm>
            <a:off x="1483090" y="1562101"/>
            <a:ext cx="4953805" cy="3600986"/>
          </a:xfrm>
          <a:prstGeom prst="rect">
            <a:avLst/>
          </a:prstGeom>
          <a:noFill/>
        </p:spPr>
        <p:txBody>
          <a:bodyPr wrap="square">
            <a:spAutoFit/>
          </a:bodyPr>
          <a:lstStyle/>
          <a:p>
            <a:r>
              <a:rPr lang="en-US" b="1">
                <a:solidFill>
                  <a:srgbClr val="000000"/>
                </a:solidFill>
                <a:effectLst/>
                <a:ea typeface="SimSun" panose="02010600030101010101" pitchFamily="2" charset="-122"/>
                <a:cs typeface="Arial" panose="020B0604020202020204" pitchFamily="34" charset="0"/>
              </a:rPr>
              <a:t>Insights from </a:t>
            </a:r>
            <a:r>
              <a:rPr lang="en-US" b="1">
                <a:solidFill>
                  <a:srgbClr val="000000"/>
                </a:solidFill>
                <a:ea typeface="SimSun" panose="02010600030101010101" pitchFamily="2" charset="-122"/>
                <a:cs typeface="Arial" panose="020B0604020202020204" pitchFamily="34" charset="0"/>
              </a:rPr>
              <a:t>q</a:t>
            </a:r>
            <a:r>
              <a:rPr lang="en-US" b="1">
                <a:solidFill>
                  <a:srgbClr val="000000"/>
                </a:solidFill>
                <a:effectLst/>
                <a:ea typeface="SimSun" panose="02010600030101010101" pitchFamily="2" charset="-122"/>
                <a:cs typeface="Arial" panose="020B0604020202020204" pitchFamily="34" charset="0"/>
              </a:rPr>
              <a:t>ualitative analysis:</a:t>
            </a:r>
          </a:p>
          <a:p>
            <a:endParaRPr lang="en-SG" sz="1400" b="1">
              <a:solidFill>
                <a:srgbClr val="000000"/>
              </a:solidFill>
              <a:effectLst/>
              <a:ea typeface="SimSun" panose="02010600030101010101" pitchFamily="2" charset="-122"/>
              <a:cs typeface="Arial" panose="020B0604020202020204" pitchFamily="34" charset="0"/>
            </a:endParaRPr>
          </a:p>
          <a:p>
            <a:pPr marL="342900" lvl="0" indent="-342900">
              <a:buFont typeface="+mj-lt"/>
              <a:buAutoNum type="arabicPeriod"/>
            </a:pPr>
            <a:r>
              <a:rPr lang="en-SG" sz="1400">
                <a:solidFill>
                  <a:srgbClr val="000000"/>
                </a:solidFill>
                <a:effectLst/>
                <a:ea typeface="SimSun" panose="02010600030101010101" pitchFamily="2" charset="-122"/>
                <a:cs typeface="Arial" panose="020B0604020202020204" pitchFamily="34" charset="0"/>
              </a:rPr>
              <a:t>Social media platforms not only inspire travel, but becomes a tool for researching destinations.</a:t>
            </a:r>
          </a:p>
          <a:p>
            <a:pPr marL="342900" lvl="0" indent="-342900">
              <a:buFont typeface="+mj-lt"/>
              <a:buAutoNum type="arabicPeriod"/>
            </a:pPr>
            <a:r>
              <a:rPr lang="en-US" sz="1400">
                <a:solidFill>
                  <a:srgbClr val="000000"/>
                </a:solidFill>
                <a:effectLst/>
                <a:ea typeface="SimSun" panose="02010600030101010101" pitchFamily="2" charset="-122"/>
                <a:cs typeface="Arial" panose="020B0604020202020204" pitchFamily="34" charset="0"/>
              </a:rPr>
              <a:t>Engaging with features like comments and reviews evoke strong emotions and encourage them to discover new places.</a:t>
            </a:r>
          </a:p>
          <a:p>
            <a:pPr marL="342900" lvl="0" indent="-342900">
              <a:buFont typeface="+mj-lt"/>
              <a:buAutoNum type="arabicPeriod"/>
            </a:pPr>
            <a:r>
              <a:rPr lang="en-US" sz="1400">
                <a:solidFill>
                  <a:srgbClr val="000000"/>
                </a:solidFill>
                <a:effectLst/>
                <a:ea typeface="SimSun" panose="02010600030101010101" pitchFamily="2" charset="-122"/>
                <a:cs typeface="Arial" panose="020B0604020202020204" pitchFamily="34" charset="0"/>
              </a:rPr>
              <a:t>FOMO effects participants strongly, especially when seeing posts from family and friends but is tempered by finances and availability.</a:t>
            </a:r>
          </a:p>
          <a:p>
            <a:pPr marL="342900" lvl="0" indent="-342900">
              <a:buFont typeface="+mj-lt"/>
              <a:buAutoNum type="arabicPeriod"/>
            </a:pPr>
            <a:r>
              <a:rPr lang="en-US" sz="1400">
                <a:solidFill>
                  <a:srgbClr val="000000"/>
                </a:solidFill>
                <a:ea typeface="SimSun" panose="02010600030101010101" pitchFamily="2" charset="-122"/>
                <a:cs typeface="Arial" panose="020B0604020202020204" pitchFamily="34" charset="0"/>
              </a:rPr>
              <a:t>Credibility is important for participants. Influencers are often the initial sources of travel inspiration, but participants conduct additional research before making decisions.</a:t>
            </a:r>
          </a:p>
          <a:p>
            <a:pPr marL="342900" lvl="0" indent="-342900">
              <a:buFont typeface="+mj-lt"/>
              <a:buAutoNum type="arabicPeriod"/>
            </a:pPr>
            <a:r>
              <a:rPr lang="en-US" sz="1400">
                <a:solidFill>
                  <a:srgbClr val="000000"/>
                </a:solidFill>
                <a:effectLst/>
                <a:ea typeface="SimSun" panose="02010600030101010101" pitchFamily="2" charset="-122"/>
                <a:cs typeface="Arial" panose="020B0604020202020204" pitchFamily="34" charset="0"/>
              </a:rPr>
              <a:t>Participants prefer authentic, detailed information over purely promotional content.</a:t>
            </a:r>
          </a:p>
        </p:txBody>
      </p:sp>
      <p:sp>
        <p:nvSpPr>
          <p:cNvPr id="2" name="Google Shape;116;p5">
            <a:extLst>
              <a:ext uri="{FF2B5EF4-FFF2-40B4-BE49-F238E27FC236}">
                <a16:creationId xmlns:a16="http://schemas.microsoft.com/office/drawing/2014/main" id="{25B0433F-C2F0-AB4B-8DF1-3DFEE6CE4FFD}"/>
              </a:ext>
            </a:extLst>
          </p:cNvPr>
          <p:cNvSpPr txBox="1"/>
          <p:nvPr/>
        </p:nvSpPr>
        <p:spPr>
          <a:xfrm>
            <a:off x="1814276" y="5309114"/>
            <a:ext cx="3800459" cy="246181"/>
          </a:xfrm>
          <a:prstGeom prst="rect">
            <a:avLst/>
          </a:prstGeom>
          <a:noFill/>
          <a:ln>
            <a:noFill/>
          </a:ln>
        </p:spPr>
        <p:txBody>
          <a:bodyPr spcFirstLastPara="1" wrap="square" lIns="91425" tIns="45700" rIns="91425" bIns="45700" anchor="t" anchorCtr="0">
            <a:spAutoFit/>
          </a:bodyPr>
          <a:lstStyle/>
          <a:p>
            <a:r>
              <a:rPr lang="en-US" sz="1000">
                <a:solidFill>
                  <a:schemeClr val="tx1">
                    <a:lumMod val="50000"/>
                    <a:lumOff val="50000"/>
                  </a:schemeClr>
                </a:solidFill>
              </a:rPr>
              <a:t>* Insights based on opinions of 7 respondents.</a:t>
            </a:r>
          </a:p>
        </p:txBody>
      </p:sp>
      <p:sp>
        <p:nvSpPr>
          <p:cNvPr id="6" name="Google Shape;116;p5">
            <a:extLst>
              <a:ext uri="{FF2B5EF4-FFF2-40B4-BE49-F238E27FC236}">
                <a16:creationId xmlns:a16="http://schemas.microsoft.com/office/drawing/2014/main" id="{53D4F051-37BA-B5DB-890E-420910410530}"/>
              </a:ext>
            </a:extLst>
          </p:cNvPr>
          <p:cNvSpPr txBox="1"/>
          <p:nvPr/>
        </p:nvSpPr>
        <p:spPr>
          <a:xfrm>
            <a:off x="6882612" y="1954035"/>
            <a:ext cx="3800459" cy="1015622"/>
          </a:xfrm>
          <a:prstGeom prst="rect">
            <a:avLst/>
          </a:prstGeom>
          <a:noFill/>
          <a:ln>
            <a:noFill/>
          </a:ln>
        </p:spPr>
        <p:txBody>
          <a:bodyPr spcFirstLastPara="1" wrap="square" lIns="91425" tIns="45700" rIns="91425" bIns="45700" anchor="t" anchorCtr="0">
            <a:spAutoFit/>
          </a:bodyPr>
          <a:lstStyle/>
          <a:p>
            <a:r>
              <a:rPr lang="en-US" sz="1000">
                <a:solidFill>
                  <a:schemeClr val="tx1">
                    <a:lumMod val="50000"/>
                    <a:lumOff val="50000"/>
                  </a:schemeClr>
                </a:solidFill>
              </a:rPr>
              <a:t>"Yeah, it is like social media helping me out. It is kind of helping me out to understand my travel preferences because, like, there are many types of like areas or the places which I am not, I'm not aware. So, I don't know whether I should visit or not. So social media can help me identify those areas and like whether I want to visit or whether it is in my interest or not."</a:t>
            </a:r>
          </a:p>
        </p:txBody>
      </p:sp>
      <p:sp>
        <p:nvSpPr>
          <p:cNvPr id="7" name="Google Shape;116;p5">
            <a:extLst>
              <a:ext uri="{FF2B5EF4-FFF2-40B4-BE49-F238E27FC236}">
                <a16:creationId xmlns:a16="http://schemas.microsoft.com/office/drawing/2014/main" id="{A7FAFC2B-66F1-D1A1-3B0C-5BD9DBB2E626}"/>
              </a:ext>
            </a:extLst>
          </p:cNvPr>
          <p:cNvSpPr txBox="1"/>
          <p:nvPr/>
        </p:nvSpPr>
        <p:spPr>
          <a:xfrm>
            <a:off x="6882612" y="3249435"/>
            <a:ext cx="3800459" cy="707846"/>
          </a:xfrm>
          <a:prstGeom prst="rect">
            <a:avLst/>
          </a:prstGeom>
          <a:noFill/>
          <a:ln>
            <a:noFill/>
          </a:ln>
        </p:spPr>
        <p:txBody>
          <a:bodyPr spcFirstLastPara="1" wrap="square" lIns="91425" tIns="45700" rIns="91425" bIns="45700" anchor="t" anchorCtr="0">
            <a:spAutoFit/>
          </a:bodyPr>
          <a:lstStyle/>
          <a:p>
            <a:r>
              <a:rPr lang="en-US" sz="1000">
                <a:solidFill>
                  <a:schemeClr val="tx1">
                    <a:lumMod val="50000"/>
                    <a:lumOff val="50000"/>
                  </a:schemeClr>
                </a:solidFill>
              </a:rPr>
              <a:t>"It just comes to my feed, like in Instagram, I used to check the comments or like the description in which, which island or which place it is. So, it will give me an idea about that, and I will research on that."</a:t>
            </a:r>
          </a:p>
        </p:txBody>
      </p:sp>
      <p:sp>
        <p:nvSpPr>
          <p:cNvPr id="8" name="Google Shape;116;p5">
            <a:extLst>
              <a:ext uri="{FF2B5EF4-FFF2-40B4-BE49-F238E27FC236}">
                <a16:creationId xmlns:a16="http://schemas.microsoft.com/office/drawing/2014/main" id="{DDDF48B3-BE0C-C849-C979-24F77507C6F9}"/>
              </a:ext>
            </a:extLst>
          </p:cNvPr>
          <p:cNvSpPr txBox="1"/>
          <p:nvPr/>
        </p:nvSpPr>
        <p:spPr>
          <a:xfrm>
            <a:off x="6882611" y="4237059"/>
            <a:ext cx="3800459" cy="400069"/>
          </a:xfrm>
          <a:prstGeom prst="rect">
            <a:avLst/>
          </a:prstGeom>
          <a:noFill/>
          <a:ln>
            <a:noFill/>
          </a:ln>
        </p:spPr>
        <p:txBody>
          <a:bodyPr spcFirstLastPara="1" wrap="square" lIns="91425" tIns="45700" rIns="91425" bIns="45700" anchor="t" anchorCtr="0">
            <a:spAutoFit/>
          </a:bodyPr>
          <a:lstStyle/>
          <a:p>
            <a:r>
              <a:rPr lang="en-US" sz="1000">
                <a:solidFill>
                  <a:schemeClr val="tx1">
                    <a:lumMod val="50000"/>
                    <a:lumOff val="50000"/>
                  </a:schemeClr>
                </a:solidFill>
              </a:rPr>
              <a:t>"When someone is promoting a place or something there should be some evidence regarding if it's good or not."</a:t>
            </a:r>
          </a:p>
        </p:txBody>
      </p:sp>
      <p:sp>
        <p:nvSpPr>
          <p:cNvPr id="10" name="Google Shape;116;p5">
            <a:extLst>
              <a:ext uri="{FF2B5EF4-FFF2-40B4-BE49-F238E27FC236}">
                <a16:creationId xmlns:a16="http://schemas.microsoft.com/office/drawing/2014/main" id="{38685FBA-6757-916F-1E04-81C5ADCF0330}"/>
              </a:ext>
            </a:extLst>
          </p:cNvPr>
          <p:cNvSpPr txBox="1"/>
          <p:nvPr/>
        </p:nvSpPr>
        <p:spPr>
          <a:xfrm>
            <a:off x="6869607" y="4916906"/>
            <a:ext cx="3800459" cy="246181"/>
          </a:xfrm>
          <a:prstGeom prst="rect">
            <a:avLst/>
          </a:prstGeom>
          <a:noFill/>
          <a:ln>
            <a:noFill/>
          </a:ln>
        </p:spPr>
        <p:txBody>
          <a:bodyPr spcFirstLastPara="1" wrap="square" lIns="91425" tIns="45700" rIns="91425" bIns="45700" anchor="t" anchorCtr="0">
            <a:spAutoFit/>
          </a:bodyPr>
          <a:lstStyle/>
          <a:p>
            <a:r>
              <a:rPr lang="en-US" sz="1000">
                <a:solidFill>
                  <a:schemeClr val="tx1">
                    <a:lumMod val="50000"/>
                    <a:lumOff val="50000"/>
                  </a:schemeClr>
                </a:solidFill>
              </a:rPr>
              <a:t>"Yeah like one day when I get enough money."</a:t>
            </a:r>
          </a:p>
        </p:txBody>
      </p:sp>
    </p:spTree>
    <p:extLst>
      <p:ext uri="{BB962C8B-B14F-4D97-AF65-F5344CB8AC3E}">
        <p14:creationId xmlns:p14="http://schemas.microsoft.com/office/powerpoint/2010/main" val="3433937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8B949135-58C2-BB0D-CF6B-909A4EAEEA28}"/>
            </a:ext>
          </a:extLst>
        </p:cNvPr>
        <p:cNvGrpSpPr/>
        <p:nvPr/>
      </p:nvGrpSpPr>
      <p:grpSpPr>
        <a:xfrm>
          <a:off x="0" y="0"/>
          <a:ext cx="0" cy="0"/>
          <a:chOff x="0" y="0"/>
          <a:chExt cx="0" cy="0"/>
        </a:xfrm>
      </p:grpSpPr>
      <p:sp>
        <p:nvSpPr>
          <p:cNvPr id="116" name="Google Shape;116;p5">
            <a:extLst>
              <a:ext uri="{FF2B5EF4-FFF2-40B4-BE49-F238E27FC236}">
                <a16:creationId xmlns:a16="http://schemas.microsoft.com/office/drawing/2014/main" id="{12D9E61E-F027-C8C4-A3E8-0866A0D05011}"/>
              </a:ext>
            </a:extLst>
          </p:cNvPr>
          <p:cNvSpPr txBox="1"/>
          <p:nvPr/>
        </p:nvSpPr>
        <p:spPr>
          <a:xfrm>
            <a:off x="3275845" y="3075077"/>
            <a:ext cx="5640309" cy="984845"/>
          </a:xfrm>
          <a:prstGeom prst="rect">
            <a:avLst/>
          </a:prstGeom>
          <a:noFill/>
          <a:ln>
            <a:noFill/>
          </a:ln>
        </p:spPr>
        <p:txBody>
          <a:bodyPr spcFirstLastPara="1" wrap="square" lIns="91425" tIns="45700" rIns="91425" bIns="45700" anchor="t" anchorCtr="0">
            <a:spAutoFit/>
          </a:bodyPr>
          <a:lstStyle/>
          <a:p>
            <a:r>
              <a:rPr lang="en-US" sz="4000" b="1">
                <a:solidFill>
                  <a:schemeClr val="dk1"/>
                </a:solidFill>
              </a:rPr>
              <a:t>Quantitative research</a:t>
            </a:r>
          </a:p>
          <a:p>
            <a:r>
              <a:rPr lang="en-US">
                <a:solidFill>
                  <a:schemeClr val="dk1"/>
                </a:solidFill>
              </a:rPr>
              <a:t>(Phase 2)</a:t>
            </a:r>
          </a:p>
        </p:txBody>
      </p:sp>
      <p:pic>
        <p:nvPicPr>
          <p:cNvPr id="3" name="Google Shape;84;p1" descr="A logo of a person with a digital face">
            <a:extLst>
              <a:ext uri="{FF2B5EF4-FFF2-40B4-BE49-F238E27FC236}">
                <a16:creationId xmlns:a16="http://schemas.microsoft.com/office/drawing/2014/main" id="{2DE5E032-745D-A36D-85AB-A9C1C4D89AEB}"/>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spTree>
    <p:extLst>
      <p:ext uri="{BB962C8B-B14F-4D97-AF65-F5344CB8AC3E}">
        <p14:creationId xmlns:p14="http://schemas.microsoft.com/office/powerpoint/2010/main" val="1629195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2C15DBD3-AFD1-F151-7028-D1A62CB88DA0}"/>
            </a:ext>
          </a:extLst>
        </p:cNvPr>
        <p:cNvGrpSpPr/>
        <p:nvPr/>
      </p:nvGrpSpPr>
      <p:grpSpPr>
        <a:xfrm>
          <a:off x="0" y="0"/>
          <a:ext cx="0" cy="0"/>
          <a:chOff x="0" y="0"/>
          <a:chExt cx="0" cy="0"/>
        </a:xfrm>
      </p:grpSpPr>
      <p:sp>
        <p:nvSpPr>
          <p:cNvPr id="116" name="Google Shape;116;p5">
            <a:extLst>
              <a:ext uri="{FF2B5EF4-FFF2-40B4-BE49-F238E27FC236}">
                <a16:creationId xmlns:a16="http://schemas.microsoft.com/office/drawing/2014/main" id="{DAFB30E1-C35B-29E2-02C6-276AD7A6FE32}"/>
              </a:ext>
            </a:extLst>
          </p:cNvPr>
          <p:cNvSpPr txBox="1"/>
          <p:nvPr/>
        </p:nvSpPr>
        <p:spPr>
          <a:xfrm>
            <a:off x="2746218" y="2798078"/>
            <a:ext cx="7902732" cy="2123618"/>
          </a:xfrm>
          <a:prstGeom prst="rect">
            <a:avLst/>
          </a:prstGeom>
          <a:noFill/>
          <a:ln>
            <a:noFill/>
          </a:ln>
        </p:spPr>
        <p:txBody>
          <a:bodyPr spcFirstLastPara="1" wrap="square" lIns="91425" tIns="45700" rIns="91425" bIns="45700" anchor="t" anchorCtr="0">
            <a:spAutoFit/>
          </a:bodyPr>
          <a:lstStyle/>
          <a:p>
            <a:r>
              <a:rPr lang="en-US" sz="2000" b="1">
                <a:solidFill>
                  <a:schemeClr val="dk1"/>
                </a:solidFill>
                <a:latin typeface="Aptos"/>
                <a:sym typeface="Play"/>
              </a:rPr>
              <a:t>Quantitative research design</a:t>
            </a:r>
            <a:endParaRPr lang="en-US" sz="1600">
              <a:solidFill>
                <a:schemeClr val="dk1"/>
              </a:solidFill>
              <a:latin typeface="Aptos"/>
            </a:endParaRPr>
          </a:p>
          <a:p>
            <a:endParaRPr lang="en-US" sz="1400">
              <a:solidFill>
                <a:schemeClr val="dk1"/>
              </a:solidFill>
              <a:ea typeface="+mn-lt"/>
              <a:cs typeface="+mn-lt"/>
            </a:endParaRPr>
          </a:p>
          <a:p>
            <a:r>
              <a:rPr lang="en-US" sz="1400" b="1">
                <a:solidFill>
                  <a:schemeClr val="dk1"/>
                </a:solidFill>
                <a:ea typeface="+mn-lt"/>
                <a:cs typeface="+mn-lt"/>
              </a:rPr>
              <a:t>Purpose: </a:t>
            </a:r>
            <a:r>
              <a:rPr lang="en-US" sz="1400">
                <a:solidFill>
                  <a:schemeClr val="dk1"/>
                </a:solidFill>
                <a:ea typeface="+mn-lt"/>
                <a:cs typeface="+mn-lt"/>
              </a:rPr>
              <a:t>Determine how social media influences travel intentions among Gen Z and millennials</a:t>
            </a:r>
          </a:p>
          <a:p>
            <a:r>
              <a:rPr lang="en-US" sz="1400" b="1">
                <a:solidFill>
                  <a:schemeClr val="dk1"/>
                </a:solidFill>
                <a:ea typeface="+mn-lt"/>
                <a:cs typeface="+mn-lt"/>
              </a:rPr>
              <a:t>Hypothesis: </a:t>
            </a:r>
            <a:r>
              <a:rPr lang="en-US" sz="1400">
                <a:solidFill>
                  <a:schemeClr val="dk1"/>
                </a:solidFill>
                <a:ea typeface="+mn-lt"/>
                <a:cs typeface="+mn-lt"/>
              </a:rPr>
              <a:t>Guided by insights from Phase 1 </a:t>
            </a:r>
          </a:p>
          <a:p>
            <a:r>
              <a:rPr lang="en-US" sz="1400" b="1">
                <a:solidFill>
                  <a:schemeClr val="dk1"/>
                </a:solidFill>
                <a:ea typeface="+mn-lt"/>
                <a:cs typeface="+mn-lt"/>
              </a:rPr>
              <a:t>Data collection: </a:t>
            </a:r>
            <a:r>
              <a:rPr lang="en-US" sz="1400">
                <a:solidFill>
                  <a:schemeClr val="dk1"/>
                </a:solidFill>
                <a:ea typeface="+mn-lt"/>
                <a:cs typeface="+mn-lt"/>
              </a:rPr>
              <a:t>Survey</a:t>
            </a:r>
          </a:p>
          <a:p>
            <a:r>
              <a:rPr lang="en-US" sz="1400" b="1">
                <a:solidFill>
                  <a:schemeClr val="dk1"/>
                </a:solidFill>
                <a:ea typeface="+mn-lt"/>
                <a:cs typeface="+mn-lt"/>
              </a:rPr>
              <a:t>Variables: </a:t>
            </a:r>
            <a:r>
              <a:rPr lang="en-US" sz="1400">
                <a:solidFill>
                  <a:schemeClr val="dk1"/>
                </a:solidFill>
                <a:ea typeface="+mn-lt"/>
                <a:cs typeface="+mn-lt"/>
              </a:rPr>
              <a:t>Dependent variables (DV), independent variables (IV), demographic variables</a:t>
            </a:r>
          </a:p>
          <a:p>
            <a:r>
              <a:rPr lang="en-US" sz="1400" b="1">
                <a:solidFill>
                  <a:schemeClr val="dk1"/>
                </a:solidFill>
                <a:ea typeface="+mn-lt"/>
                <a:cs typeface="+mn-lt"/>
              </a:rPr>
              <a:t>Data analysis: </a:t>
            </a:r>
            <a:r>
              <a:rPr lang="en-US" sz="1400">
                <a:solidFill>
                  <a:schemeClr val="dk1"/>
                </a:solidFill>
                <a:ea typeface="+mn-lt"/>
                <a:cs typeface="+mn-lt"/>
              </a:rPr>
              <a:t>Descriptive statistics, predictive modeling.</a:t>
            </a:r>
          </a:p>
          <a:p>
            <a:endParaRPr lang="en-US" sz="1400">
              <a:solidFill>
                <a:schemeClr val="dk1"/>
              </a:solidFill>
              <a:ea typeface="+mn-lt"/>
              <a:cs typeface="+mn-lt"/>
            </a:endParaRPr>
          </a:p>
          <a:p>
            <a:r>
              <a:rPr lang="en-US" sz="1400">
                <a:solidFill>
                  <a:schemeClr val="dk1"/>
                </a:solidFill>
                <a:ea typeface="+mn-lt"/>
                <a:cs typeface="+mn-lt"/>
              </a:rPr>
              <a:t> </a:t>
            </a:r>
          </a:p>
        </p:txBody>
      </p:sp>
      <p:pic>
        <p:nvPicPr>
          <p:cNvPr id="3" name="Google Shape;84;p1" descr="A logo of a person with a digital face">
            <a:extLst>
              <a:ext uri="{FF2B5EF4-FFF2-40B4-BE49-F238E27FC236}">
                <a16:creationId xmlns:a16="http://schemas.microsoft.com/office/drawing/2014/main" id="{43AACCCC-1CF2-BE28-5595-9E64442B4B95}"/>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spTree>
    <p:extLst>
      <p:ext uri="{BB962C8B-B14F-4D97-AF65-F5344CB8AC3E}">
        <p14:creationId xmlns:p14="http://schemas.microsoft.com/office/powerpoint/2010/main" val="3224016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6;p5">
            <a:extLst>
              <a:ext uri="{FF2B5EF4-FFF2-40B4-BE49-F238E27FC236}">
                <a16:creationId xmlns:a16="http://schemas.microsoft.com/office/drawing/2014/main" id="{4725E983-AF1F-260B-7429-335773035FCD}"/>
              </a:ext>
            </a:extLst>
          </p:cNvPr>
          <p:cNvSpPr txBox="1"/>
          <p:nvPr/>
        </p:nvSpPr>
        <p:spPr>
          <a:xfrm>
            <a:off x="2924428" y="2582211"/>
            <a:ext cx="6343144" cy="1692731"/>
          </a:xfrm>
          <a:prstGeom prst="rect">
            <a:avLst/>
          </a:prstGeom>
          <a:noFill/>
          <a:ln>
            <a:noFill/>
          </a:ln>
        </p:spPr>
        <p:txBody>
          <a:bodyPr spcFirstLastPara="1" wrap="square" lIns="91425" tIns="45700" rIns="91425" bIns="45700" anchor="t" anchorCtr="0">
            <a:spAutoFit/>
          </a:bodyPr>
          <a:lstStyle/>
          <a:p>
            <a:r>
              <a:rPr lang="en-US" sz="2000" b="1">
                <a:solidFill>
                  <a:schemeClr val="dk1"/>
                </a:solidFill>
                <a:latin typeface="Aptos"/>
              </a:rPr>
              <a:t>Quantitative objectives</a:t>
            </a:r>
          </a:p>
          <a:p>
            <a:endParaRPr lang="en-US" sz="1400">
              <a:solidFill>
                <a:schemeClr val="dk1"/>
              </a:solidFill>
              <a:ea typeface="+mn-lt"/>
              <a:cs typeface="+mn-lt"/>
            </a:endParaRPr>
          </a:p>
          <a:p>
            <a:pPr marL="342900" indent="-342900">
              <a:buAutoNum type="arabicPeriod"/>
            </a:pPr>
            <a:r>
              <a:rPr lang="en-US" sz="1400">
                <a:solidFill>
                  <a:schemeClr val="dk1"/>
                </a:solidFill>
                <a:ea typeface="+mn-lt"/>
                <a:cs typeface="+mn-lt"/>
              </a:rPr>
              <a:t>Measure the Impact of Social Media Engagement on Travel Intent</a:t>
            </a:r>
            <a:endParaRPr lang="en-US">
              <a:solidFill>
                <a:schemeClr val="dk1"/>
              </a:solidFill>
            </a:endParaRPr>
          </a:p>
          <a:p>
            <a:pPr marL="342900" indent="-342900">
              <a:buAutoNum type="arabicPeriod"/>
            </a:pPr>
            <a:endParaRPr lang="en-US" sz="1400">
              <a:solidFill>
                <a:schemeClr val="dk1"/>
              </a:solidFill>
              <a:ea typeface="+mn-lt"/>
              <a:cs typeface="+mn-lt"/>
            </a:endParaRPr>
          </a:p>
          <a:p>
            <a:pPr marL="342900" indent="-342900">
              <a:buAutoNum type="arabicPeriod"/>
            </a:pPr>
            <a:r>
              <a:rPr lang="en-US" sz="1400">
                <a:solidFill>
                  <a:schemeClr val="dk1"/>
                </a:solidFill>
                <a:ea typeface="+mn-lt"/>
                <a:cs typeface="+mn-lt"/>
              </a:rPr>
              <a:t>Evaluate the Role of FOMO in Influencing Travel Decisions</a:t>
            </a:r>
          </a:p>
          <a:p>
            <a:pPr marL="342900" indent="-342900">
              <a:buAutoNum type="arabicPeriod"/>
            </a:pPr>
            <a:endParaRPr lang="en-US" sz="1400">
              <a:solidFill>
                <a:schemeClr val="dk1"/>
              </a:solidFill>
            </a:endParaRPr>
          </a:p>
          <a:p>
            <a:pPr marL="342900" indent="-342900">
              <a:buAutoNum type="arabicPeriod"/>
            </a:pPr>
            <a:r>
              <a:rPr lang="en-US" sz="1400">
                <a:solidFill>
                  <a:schemeClr val="dk1"/>
                </a:solidFill>
                <a:ea typeface="+mn-lt"/>
                <a:cs typeface="+mn-lt"/>
              </a:rPr>
              <a:t>Analyze the Influence of Credible Influencers on Travel Intent</a:t>
            </a:r>
            <a:endParaRPr lang="en-US"/>
          </a:p>
        </p:txBody>
      </p:sp>
    </p:spTree>
    <p:extLst>
      <p:ext uri="{BB962C8B-B14F-4D97-AF65-F5344CB8AC3E}">
        <p14:creationId xmlns:p14="http://schemas.microsoft.com/office/powerpoint/2010/main" val="4060399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673BD063-FECF-36A9-8EED-375141C3AC52}"/>
            </a:ext>
          </a:extLst>
        </p:cNvPr>
        <p:cNvGrpSpPr/>
        <p:nvPr/>
      </p:nvGrpSpPr>
      <p:grpSpPr>
        <a:xfrm>
          <a:off x="0" y="0"/>
          <a:ext cx="0" cy="0"/>
          <a:chOff x="0" y="0"/>
          <a:chExt cx="0" cy="0"/>
        </a:xfrm>
      </p:grpSpPr>
      <p:pic>
        <p:nvPicPr>
          <p:cNvPr id="3" name="Google Shape;84;p1" descr="A logo of a person with a digital face">
            <a:extLst>
              <a:ext uri="{FF2B5EF4-FFF2-40B4-BE49-F238E27FC236}">
                <a16:creationId xmlns:a16="http://schemas.microsoft.com/office/drawing/2014/main" id="{EB0878D9-3920-23A8-674B-3A3C1326C1C8}"/>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pic>
        <p:nvPicPr>
          <p:cNvPr id="4" name="Picture 3">
            <a:extLst>
              <a:ext uri="{FF2B5EF4-FFF2-40B4-BE49-F238E27FC236}">
                <a16:creationId xmlns:a16="http://schemas.microsoft.com/office/drawing/2014/main" id="{2664117D-F0B6-6AB0-6DD1-BF89B5E7474C}"/>
              </a:ext>
            </a:extLst>
          </p:cNvPr>
          <p:cNvPicPr>
            <a:picLocks noChangeAspect="1"/>
          </p:cNvPicPr>
          <p:nvPr/>
        </p:nvPicPr>
        <p:blipFill>
          <a:blip r:embed="rId4"/>
          <a:stretch>
            <a:fillRect/>
          </a:stretch>
        </p:blipFill>
        <p:spPr>
          <a:xfrm>
            <a:off x="1200530" y="539014"/>
            <a:ext cx="9790939" cy="5779971"/>
          </a:xfrm>
          <a:prstGeom prst="rect">
            <a:avLst/>
          </a:prstGeom>
        </p:spPr>
      </p:pic>
    </p:spTree>
    <p:extLst>
      <p:ext uri="{BB962C8B-B14F-4D97-AF65-F5344CB8AC3E}">
        <p14:creationId xmlns:p14="http://schemas.microsoft.com/office/powerpoint/2010/main" val="1865725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750CE16C-8357-DF63-D1E9-EA209FB980DB}"/>
            </a:ext>
          </a:extLst>
        </p:cNvPr>
        <p:cNvGrpSpPr/>
        <p:nvPr/>
      </p:nvGrpSpPr>
      <p:grpSpPr>
        <a:xfrm>
          <a:off x="0" y="0"/>
          <a:ext cx="0" cy="0"/>
          <a:chOff x="0" y="0"/>
          <a:chExt cx="0" cy="0"/>
        </a:xfrm>
      </p:grpSpPr>
      <p:sp>
        <p:nvSpPr>
          <p:cNvPr id="116" name="Google Shape;116;p5">
            <a:extLst>
              <a:ext uri="{FF2B5EF4-FFF2-40B4-BE49-F238E27FC236}">
                <a16:creationId xmlns:a16="http://schemas.microsoft.com/office/drawing/2014/main" id="{12F663F6-9647-621D-1BA8-8EC96CBCDF8C}"/>
              </a:ext>
            </a:extLst>
          </p:cNvPr>
          <p:cNvSpPr txBox="1"/>
          <p:nvPr/>
        </p:nvSpPr>
        <p:spPr>
          <a:xfrm>
            <a:off x="2168703" y="3429000"/>
            <a:ext cx="8435125" cy="1046400"/>
          </a:xfrm>
          <a:prstGeom prst="rect">
            <a:avLst/>
          </a:prstGeom>
          <a:noFill/>
          <a:ln>
            <a:noFill/>
          </a:ln>
        </p:spPr>
        <p:txBody>
          <a:bodyPr spcFirstLastPara="1" wrap="square" lIns="91425" tIns="45700" rIns="91425" bIns="45700" anchor="t" anchorCtr="0">
            <a:spAutoFit/>
          </a:bodyPr>
          <a:lstStyle/>
          <a:p>
            <a:r>
              <a:rPr lang="en-US" sz="2000" b="1">
                <a:solidFill>
                  <a:schemeClr val="dk1"/>
                </a:solidFill>
                <a:latin typeface="Aptos"/>
                <a:sym typeface="Play"/>
              </a:rPr>
              <a:t>Survey sampling</a:t>
            </a:r>
            <a:endParaRPr lang="en-US" sz="1600">
              <a:solidFill>
                <a:schemeClr val="dk1"/>
              </a:solidFill>
              <a:latin typeface="Aptos"/>
            </a:endParaRPr>
          </a:p>
          <a:p>
            <a:endParaRPr lang="en-US" sz="1400">
              <a:solidFill>
                <a:schemeClr val="dk1"/>
              </a:solidFill>
              <a:ea typeface="+mn-lt"/>
              <a:cs typeface="+mn-lt"/>
            </a:endParaRPr>
          </a:p>
          <a:p>
            <a:r>
              <a:rPr lang="en-US" sz="1400"/>
              <a:t>We were given a list of Centennial College students to invite to take the survey via email. However, as the response was low, we expanded our sample size and invited them to take the survey via an </a:t>
            </a:r>
            <a:r>
              <a:rPr lang="en-US" sz="1400">
                <a:solidFill>
                  <a:schemeClr val="accent1">
                    <a:lumMod val="60000"/>
                    <a:lumOff val="40000"/>
                  </a:schemeClr>
                </a:solidFill>
              </a:rPr>
              <a:t>anonymous link</a:t>
            </a:r>
            <a:r>
              <a:rPr lang="en-US" sz="1400"/>
              <a:t>.</a:t>
            </a:r>
            <a:endParaRPr lang="en-US" sz="1400">
              <a:solidFill>
                <a:schemeClr val="dk1"/>
              </a:solidFill>
              <a:ea typeface="+mn-lt"/>
              <a:cs typeface="+mn-lt"/>
            </a:endParaRPr>
          </a:p>
        </p:txBody>
      </p:sp>
      <p:pic>
        <p:nvPicPr>
          <p:cNvPr id="3" name="Google Shape;84;p1" descr="A logo of a person with a digital face">
            <a:extLst>
              <a:ext uri="{FF2B5EF4-FFF2-40B4-BE49-F238E27FC236}">
                <a16:creationId xmlns:a16="http://schemas.microsoft.com/office/drawing/2014/main" id="{D37322E0-1BA4-E0FB-2198-7CD1BC64DDC3}"/>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sp>
        <p:nvSpPr>
          <p:cNvPr id="2" name="Google Shape;116;p5">
            <a:extLst>
              <a:ext uri="{FF2B5EF4-FFF2-40B4-BE49-F238E27FC236}">
                <a16:creationId xmlns:a16="http://schemas.microsoft.com/office/drawing/2014/main" id="{88ADA99A-C641-15CD-C6DA-27450D74F6A5}"/>
              </a:ext>
            </a:extLst>
          </p:cNvPr>
          <p:cNvSpPr txBox="1"/>
          <p:nvPr/>
        </p:nvSpPr>
        <p:spPr>
          <a:xfrm>
            <a:off x="2168703" y="1933074"/>
            <a:ext cx="1236235" cy="830956"/>
          </a:xfrm>
          <a:prstGeom prst="rect">
            <a:avLst/>
          </a:prstGeom>
          <a:noFill/>
          <a:ln>
            <a:noFill/>
          </a:ln>
        </p:spPr>
        <p:txBody>
          <a:bodyPr spcFirstLastPara="1" wrap="square" lIns="91425" tIns="45700" rIns="91425" bIns="45700" anchor="t" anchorCtr="0">
            <a:spAutoFit/>
          </a:bodyPr>
          <a:lstStyle/>
          <a:p>
            <a:r>
              <a:rPr lang="en-US" sz="2000" b="1">
                <a:solidFill>
                  <a:schemeClr val="dk1"/>
                </a:solidFill>
                <a:latin typeface="Aptos"/>
                <a:sym typeface="Play"/>
              </a:rPr>
              <a:t>437</a:t>
            </a:r>
            <a:endParaRPr lang="en-US" sz="1400">
              <a:solidFill>
                <a:schemeClr val="dk1"/>
              </a:solidFill>
              <a:ea typeface="+mn-lt"/>
              <a:cs typeface="+mn-lt"/>
            </a:endParaRPr>
          </a:p>
          <a:p>
            <a:r>
              <a:rPr lang="en-US" sz="1400"/>
              <a:t>Email </a:t>
            </a:r>
          </a:p>
          <a:p>
            <a:r>
              <a:rPr lang="en-US" sz="1400"/>
              <a:t>invites</a:t>
            </a:r>
            <a:endParaRPr lang="en-US" sz="1400">
              <a:solidFill>
                <a:schemeClr val="dk1"/>
              </a:solidFill>
              <a:ea typeface="+mn-lt"/>
              <a:cs typeface="+mn-lt"/>
            </a:endParaRPr>
          </a:p>
        </p:txBody>
      </p:sp>
      <p:sp>
        <p:nvSpPr>
          <p:cNvPr id="4" name="Google Shape;116;p5">
            <a:extLst>
              <a:ext uri="{FF2B5EF4-FFF2-40B4-BE49-F238E27FC236}">
                <a16:creationId xmlns:a16="http://schemas.microsoft.com/office/drawing/2014/main" id="{5BC84FDF-FCEA-217A-E0A4-42F32E1BFD98}"/>
              </a:ext>
            </a:extLst>
          </p:cNvPr>
          <p:cNvSpPr txBox="1"/>
          <p:nvPr/>
        </p:nvSpPr>
        <p:spPr>
          <a:xfrm>
            <a:off x="3608481" y="1933074"/>
            <a:ext cx="1236235" cy="830956"/>
          </a:xfrm>
          <a:prstGeom prst="rect">
            <a:avLst/>
          </a:prstGeom>
          <a:noFill/>
          <a:ln>
            <a:noFill/>
          </a:ln>
        </p:spPr>
        <p:txBody>
          <a:bodyPr spcFirstLastPara="1" wrap="square" lIns="91425" tIns="45700" rIns="91425" bIns="45700" anchor="t" anchorCtr="0">
            <a:spAutoFit/>
          </a:bodyPr>
          <a:lstStyle/>
          <a:p>
            <a:r>
              <a:rPr lang="en-US" sz="2000" b="1">
                <a:solidFill>
                  <a:schemeClr val="dk1"/>
                </a:solidFill>
                <a:latin typeface="Aptos"/>
                <a:sym typeface="Play"/>
              </a:rPr>
              <a:t>20</a:t>
            </a:r>
            <a:endParaRPr lang="en-US" sz="1400">
              <a:solidFill>
                <a:schemeClr val="dk1"/>
              </a:solidFill>
              <a:ea typeface="+mn-lt"/>
              <a:cs typeface="+mn-lt"/>
            </a:endParaRPr>
          </a:p>
          <a:p>
            <a:r>
              <a:rPr lang="en-US" sz="1400"/>
              <a:t>Surveys</a:t>
            </a:r>
          </a:p>
          <a:p>
            <a:r>
              <a:rPr lang="en-US" sz="1400"/>
              <a:t>started</a:t>
            </a:r>
            <a:endParaRPr lang="en-US" sz="1400">
              <a:solidFill>
                <a:schemeClr val="dk1"/>
              </a:solidFill>
              <a:ea typeface="+mn-lt"/>
              <a:cs typeface="+mn-lt"/>
            </a:endParaRPr>
          </a:p>
        </p:txBody>
      </p:sp>
      <p:sp>
        <p:nvSpPr>
          <p:cNvPr id="5" name="Google Shape;116;p5">
            <a:extLst>
              <a:ext uri="{FF2B5EF4-FFF2-40B4-BE49-F238E27FC236}">
                <a16:creationId xmlns:a16="http://schemas.microsoft.com/office/drawing/2014/main" id="{1A0711A1-1A47-3527-94C5-361ABDA75A8D}"/>
              </a:ext>
            </a:extLst>
          </p:cNvPr>
          <p:cNvSpPr txBox="1"/>
          <p:nvPr/>
        </p:nvSpPr>
        <p:spPr>
          <a:xfrm>
            <a:off x="5048259" y="1933073"/>
            <a:ext cx="1236235" cy="830956"/>
          </a:xfrm>
          <a:prstGeom prst="rect">
            <a:avLst/>
          </a:prstGeom>
          <a:noFill/>
          <a:ln>
            <a:noFill/>
          </a:ln>
        </p:spPr>
        <p:txBody>
          <a:bodyPr spcFirstLastPara="1" wrap="square" lIns="91425" tIns="45700" rIns="91425" bIns="45700" anchor="t" anchorCtr="0">
            <a:spAutoFit/>
          </a:bodyPr>
          <a:lstStyle/>
          <a:p>
            <a:r>
              <a:rPr lang="en-US" sz="2000" b="1">
                <a:solidFill>
                  <a:schemeClr val="dk1"/>
                </a:solidFill>
                <a:latin typeface="Aptos"/>
                <a:sym typeface="Play"/>
              </a:rPr>
              <a:t>10</a:t>
            </a:r>
            <a:endParaRPr lang="en-US" sz="1400">
              <a:solidFill>
                <a:schemeClr val="dk1"/>
              </a:solidFill>
              <a:ea typeface="+mn-lt"/>
              <a:cs typeface="+mn-lt"/>
            </a:endParaRPr>
          </a:p>
          <a:p>
            <a:r>
              <a:rPr lang="en-US" sz="1400"/>
              <a:t>Surveys</a:t>
            </a:r>
          </a:p>
          <a:p>
            <a:r>
              <a:rPr lang="en-US" sz="1400"/>
              <a:t>finished</a:t>
            </a:r>
            <a:endParaRPr lang="en-US" sz="1400">
              <a:solidFill>
                <a:schemeClr val="dk1"/>
              </a:solidFill>
              <a:ea typeface="+mn-lt"/>
              <a:cs typeface="+mn-lt"/>
            </a:endParaRPr>
          </a:p>
        </p:txBody>
      </p:sp>
      <p:sp>
        <p:nvSpPr>
          <p:cNvPr id="6" name="Google Shape;116;p5">
            <a:extLst>
              <a:ext uri="{FF2B5EF4-FFF2-40B4-BE49-F238E27FC236}">
                <a16:creationId xmlns:a16="http://schemas.microsoft.com/office/drawing/2014/main" id="{8EBC7363-F781-24A7-69FA-5629C3378445}"/>
              </a:ext>
            </a:extLst>
          </p:cNvPr>
          <p:cNvSpPr txBox="1"/>
          <p:nvPr/>
        </p:nvSpPr>
        <p:spPr>
          <a:xfrm>
            <a:off x="6488037" y="1933072"/>
            <a:ext cx="1236235" cy="830956"/>
          </a:xfrm>
          <a:prstGeom prst="rect">
            <a:avLst/>
          </a:prstGeom>
          <a:noFill/>
          <a:ln>
            <a:noFill/>
          </a:ln>
        </p:spPr>
        <p:txBody>
          <a:bodyPr spcFirstLastPara="1" wrap="square" lIns="91425" tIns="45700" rIns="91425" bIns="45700" anchor="t" anchorCtr="0">
            <a:spAutoFit/>
          </a:bodyPr>
          <a:lstStyle/>
          <a:p>
            <a:r>
              <a:rPr lang="en-US" sz="2000" b="1">
                <a:solidFill>
                  <a:schemeClr val="dk1"/>
                </a:solidFill>
                <a:latin typeface="Aptos"/>
                <a:ea typeface="+mn-lt"/>
                <a:cs typeface="+mn-lt"/>
                <a:sym typeface="Play"/>
              </a:rPr>
              <a:t>2%</a:t>
            </a:r>
            <a:endParaRPr lang="en-US" sz="1400">
              <a:solidFill>
                <a:schemeClr val="dk1"/>
              </a:solidFill>
              <a:ea typeface="+mn-lt"/>
              <a:cs typeface="+mn-lt"/>
            </a:endParaRPr>
          </a:p>
          <a:p>
            <a:r>
              <a:rPr lang="en-US" sz="1400"/>
              <a:t>Response</a:t>
            </a:r>
          </a:p>
          <a:p>
            <a:r>
              <a:rPr lang="en-US" sz="1400">
                <a:solidFill>
                  <a:schemeClr val="dk1"/>
                </a:solidFill>
                <a:ea typeface="+mn-lt"/>
                <a:cs typeface="+mn-lt"/>
              </a:rPr>
              <a:t>rate</a:t>
            </a:r>
          </a:p>
        </p:txBody>
      </p:sp>
      <p:sp>
        <p:nvSpPr>
          <p:cNvPr id="7" name="Google Shape;116;p5">
            <a:extLst>
              <a:ext uri="{FF2B5EF4-FFF2-40B4-BE49-F238E27FC236}">
                <a16:creationId xmlns:a16="http://schemas.microsoft.com/office/drawing/2014/main" id="{A0D79150-E1BC-D970-340D-7D3383DD609B}"/>
              </a:ext>
            </a:extLst>
          </p:cNvPr>
          <p:cNvSpPr txBox="1"/>
          <p:nvPr/>
        </p:nvSpPr>
        <p:spPr>
          <a:xfrm>
            <a:off x="7927815" y="1933072"/>
            <a:ext cx="1236235" cy="830956"/>
          </a:xfrm>
          <a:prstGeom prst="rect">
            <a:avLst/>
          </a:prstGeom>
          <a:noFill/>
          <a:ln>
            <a:noFill/>
          </a:ln>
        </p:spPr>
        <p:txBody>
          <a:bodyPr spcFirstLastPara="1" wrap="square" lIns="91425" tIns="45700" rIns="91425" bIns="45700" anchor="t" anchorCtr="0">
            <a:spAutoFit/>
          </a:bodyPr>
          <a:lstStyle/>
          <a:p>
            <a:r>
              <a:rPr lang="en-US" sz="2000" b="1">
                <a:solidFill>
                  <a:schemeClr val="dk1"/>
                </a:solidFill>
                <a:latin typeface="Aptos"/>
                <a:ea typeface="+mn-lt"/>
                <a:cs typeface="+mn-lt"/>
                <a:sym typeface="Play"/>
              </a:rPr>
              <a:t>20%</a:t>
            </a:r>
            <a:endParaRPr lang="en-US" sz="1400">
              <a:solidFill>
                <a:schemeClr val="dk1"/>
              </a:solidFill>
              <a:ea typeface="+mn-lt"/>
              <a:cs typeface="+mn-lt"/>
            </a:endParaRPr>
          </a:p>
          <a:p>
            <a:r>
              <a:rPr lang="en-US" sz="1400"/>
              <a:t>Completion</a:t>
            </a:r>
          </a:p>
          <a:p>
            <a:r>
              <a:rPr lang="en-US" sz="1400">
                <a:solidFill>
                  <a:schemeClr val="dk1"/>
                </a:solidFill>
                <a:ea typeface="+mn-lt"/>
                <a:cs typeface="+mn-lt"/>
              </a:rPr>
              <a:t>rate</a:t>
            </a:r>
          </a:p>
        </p:txBody>
      </p:sp>
      <p:sp>
        <p:nvSpPr>
          <p:cNvPr id="8" name="Google Shape;116;p5">
            <a:extLst>
              <a:ext uri="{FF2B5EF4-FFF2-40B4-BE49-F238E27FC236}">
                <a16:creationId xmlns:a16="http://schemas.microsoft.com/office/drawing/2014/main" id="{9EE87442-F7FD-BF2E-A0E8-2017B9F3E647}"/>
              </a:ext>
            </a:extLst>
          </p:cNvPr>
          <p:cNvSpPr txBox="1"/>
          <p:nvPr/>
        </p:nvSpPr>
        <p:spPr>
          <a:xfrm>
            <a:off x="9367593" y="1933072"/>
            <a:ext cx="1236235" cy="830956"/>
          </a:xfrm>
          <a:prstGeom prst="rect">
            <a:avLst/>
          </a:prstGeom>
          <a:noFill/>
          <a:ln>
            <a:noFill/>
          </a:ln>
        </p:spPr>
        <p:txBody>
          <a:bodyPr spcFirstLastPara="1" wrap="square" lIns="91425" tIns="45700" rIns="91425" bIns="45700" anchor="t" anchorCtr="0">
            <a:spAutoFit/>
          </a:bodyPr>
          <a:lstStyle/>
          <a:p>
            <a:r>
              <a:rPr lang="en-US" sz="2000" b="1">
                <a:solidFill>
                  <a:schemeClr val="accent1">
                    <a:lumMod val="60000"/>
                    <a:lumOff val="40000"/>
                  </a:schemeClr>
                </a:solidFill>
                <a:latin typeface="Aptos"/>
                <a:ea typeface="+mn-lt"/>
                <a:cs typeface="+mn-lt"/>
                <a:sym typeface="Play"/>
              </a:rPr>
              <a:t>69</a:t>
            </a:r>
            <a:endParaRPr lang="en-US" sz="1400">
              <a:solidFill>
                <a:schemeClr val="accent1">
                  <a:lumMod val="60000"/>
                  <a:lumOff val="40000"/>
                </a:schemeClr>
              </a:solidFill>
              <a:ea typeface="+mn-lt"/>
              <a:cs typeface="+mn-lt"/>
            </a:endParaRPr>
          </a:p>
          <a:p>
            <a:r>
              <a:rPr lang="en-US" sz="1400">
                <a:solidFill>
                  <a:schemeClr val="accent1">
                    <a:lumMod val="60000"/>
                    <a:lumOff val="40000"/>
                  </a:schemeClr>
                </a:solidFill>
              </a:rPr>
              <a:t>Surveys</a:t>
            </a:r>
          </a:p>
          <a:p>
            <a:r>
              <a:rPr lang="en-US" sz="1400">
                <a:solidFill>
                  <a:schemeClr val="accent1">
                    <a:lumMod val="60000"/>
                    <a:lumOff val="40000"/>
                  </a:schemeClr>
                </a:solidFill>
                <a:ea typeface="+mn-lt"/>
                <a:cs typeface="+mn-lt"/>
              </a:rPr>
              <a:t>finished</a:t>
            </a:r>
          </a:p>
        </p:txBody>
      </p:sp>
    </p:spTree>
    <p:extLst>
      <p:ext uri="{BB962C8B-B14F-4D97-AF65-F5344CB8AC3E}">
        <p14:creationId xmlns:p14="http://schemas.microsoft.com/office/powerpoint/2010/main" val="2674594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5396D75E-B991-4A47-5EA0-2282444D9B71}"/>
            </a:ext>
          </a:extLst>
        </p:cNvPr>
        <p:cNvGrpSpPr/>
        <p:nvPr/>
      </p:nvGrpSpPr>
      <p:grpSpPr>
        <a:xfrm>
          <a:off x="0" y="0"/>
          <a:ext cx="0" cy="0"/>
          <a:chOff x="0" y="0"/>
          <a:chExt cx="0" cy="0"/>
        </a:xfrm>
      </p:grpSpPr>
      <p:sp>
        <p:nvSpPr>
          <p:cNvPr id="116" name="Google Shape;116;p5">
            <a:extLst>
              <a:ext uri="{FF2B5EF4-FFF2-40B4-BE49-F238E27FC236}">
                <a16:creationId xmlns:a16="http://schemas.microsoft.com/office/drawing/2014/main" id="{E1740E88-5FD2-7621-82B9-1F14DDD3FD12}"/>
              </a:ext>
            </a:extLst>
          </p:cNvPr>
          <p:cNvSpPr txBox="1"/>
          <p:nvPr/>
        </p:nvSpPr>
        <p:spPr>
          <a:xfrm>
            <a:off x="3879646" y="1659580"/>
            <a:ext cx="7902732" cy="400069"/>
          </a:xfrm>
          <a:prstGeom prst="rect">
            <a:avLst/>
          </a:prstGeom>
          <a:noFill/>
          <a:ln>
            <a:noFill/>
          </a:ln>
        </p:spPr>
        <p:txBody>
          <a:bodyPr spcFirstLastPara="1" wrap="square" lIns="91425" tIns="45700" rIns="91425" bIns="45700" anchor="t" anchorCtr="0">
            <a:spAutoFit/>
          </a:bodyPr>
          <a:lstStyle/>
          <a:p>
            <a:r>
              <a:rPr lang="en-US" sz="2000" b="1">
                <a:solidFill>
                  <a:schemeClr val="dk1"/>
                </a:solidFill>
                <a:latin typeface="Aptos"/>
                <a:sym typeface="Play"/>
              </a:rPr>
              <a:t>Data cleaning</a:t>
            </a:r>
            <a:endParaRPr lang="en-US" sz="1600">
              <a:solidFill>
                <a:schemeClr val="dk1"/>
              </a:solidFill>
              <a:latin typeface="Aptos"/>
            </a:endParaRPr>
          </a:p>
        </p:txBody>
      </p:sp>
      <p:pic>
        <p:nvPicPr>
          <p:cNvPr id="3" name="Google Shape;84;p1" descr="A logo of a person with a digital face">
            <a:extLst>
              <a:ext uri="{FF2B5EF4-FFF2-40B4-BE49-F238E27FC236}">
                <a16:creationId xmlns:a16="http://schemas.microsoft.com/office/drawing/2014/main" id="{7671917F-2A74-A704-6A1E-7F144E29F1A0}"/>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pic>
        <p:nvPicPr>
          <p:cNvPr id="4" name="Picture 3">
            <a:extLst>
              <a:ext uri="{FF2B5EF4-FFF2-40B4-BE49-F238E27FC236}">
                <a16:creationId xmlns:a16="http://schemas.microsoft.com/office/drawing/2014/main" id="{A42F13B8-51EC-D82E-9FF6-65692454C323}"/>
              </a:ext>
            </a:extLst>
          </p:cNvPr>
          <p:cNvPicPr>
            <a:picLocks noChangeAspect="1"/>
          </p:cNvPicPr>
          <p:nvPr/>
        </p:nvPicPr>
        <p:blipFill>
          <a:blip r:embed="rId4"/>
          <a:stretch>
            <a:fillRect/>
          </a:stretch>
        </p:blipFill>
        <p:spPr>
          <a:xfrm>
            <a:off x="3952294" y="2143870"/>
            <a:ext cx="4201111" cy="2562583"/>
          </a:xfrm>
          <a:prstGeom prst="rect">
            <a:avLst/>
          </a:prstGeom>
        </p:spPr>
      </p:pic>
    </p:spTree>
    <p:extLst>
      <p:ext uri="{BB962C8B-B14F-4D97-AF65-F5344CB8AC3E}">
        <p14:creationId xmlns:p14="http://schemas.microsoft.com/office/powerpoint/2010/main" val="4228019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3" name="Google Shape;84;p1" descr="A logo of a person with a digital face">
            <a:extLst>
              <a:ext uri="{FF2B5EF4-FFF2-40B4-BE49-F238E27FC236}">
                <a16:creationId xmlns:a16="http://schemas.microsoft.com/office/drawing/2014/main" id="{D68DBF56-8203-E5AA-D330-0CC10529B8EE}"/>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sp>
        <p:nvSpPr>
          <p:cNvPr id="5" name="TextBox 4">
            <a:extLst>
              <a:ext uri="{FF2B5EF4-FFF2-40B4-BE49-F238E27FC236}">
                <a16:creationId xmlns:a16="http://schemas.microsoft.com/office/drawing/2014/main" id="{E360F2A0-91CF-10A6-77C6-CBB8874E49CE}"/>
              </a:ext>
            </a:extLst>
          </p:cNvPr>
          <p:cNvSpPr txBox="1"/>
          <p:nvPr/>
        </p:nvSpPr>
        <p:spPr>
          <a:xfrm>
            <a:off x="4724915" y="2477144"/>
            <a:ext cx="2743199"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t>Agenda</a:t>
            </a:r>
          </a:p>
          <a:p>
            <a:endParaRPr lang="en-US" sz="1400"/>
          </a:p>
          <a:p>
            <a:pPr marL="285750" indent="-285750">
              <a:buFont typeface="Arial" panose="020B0604020202020204" pitchFamily="34" charset="0"/>
              <a:buChar char="•"/>
            </a:pPr>
            <a:r>
              <a:rPr lang="en-US" sz="1400"/>
              <a:t>Executive summary</a:t>
            </a:r>
          </a:p>
          <a:p>
            <a:pPr marL="285750" indent="-285750">
              <a:buFont typeface="Arial" panose="020B0604020202020204" pitchFamily="34" charset="0"/>
              <a:buChar char="•"/>
            </a:pPr>
            <a:r>
              <a:rPr lang="en-US" sz="1400"/>
              <a:t>Background</a:t>
            </a:r>
          </a:p>
          <a:p>
            <a:pPr marL="285750" indent="-285750">
              <a:buFont typeface="Arial" panose="020B0604020202020204" pitchFamily="34" charset="0"/>
              <a:buChar char="•"/>
            </a:pPr>
            <a:r>
              <a:rPr lang="en-US" sz="1400"/>
              <a:t>Research methodology</a:t>
            </a:r>
          </a:p>
          <a:p>
            <a:pPr marL="285750" indent="-285750">
              <a:buFont typeface="Arial" panose="020B0604020202020204" pitchFamily="34" charset="0"/>
              <a:buChar char="•"/>
            </a:pPr>
            <a:r>
              <a:rPr lang="en-US" sz="1400"/>
              <a:t>Results</a:t>
            </a:r>
          </a:p>
          <a:p>
            <a:pPr marL="285750" indent="-285750">
              <a:buFont typeface="Arial" panose="020B0604020202020204" pitchFamily="34" charset="0"/>
              <a:buChar char="•"/>
            </a:pPr>
            <a:r>
              <a:rPr lang="en-US" sz="1400"/>
              <a:t>Recommendations</a:t>
            </a:r>
          </a:p>
          <a:p>
            <a:pPr marL="285750" indent="-285750">
              <a:buFont typeface="Arial" panose="020B0604020202020204" pitchFamily="34" charset="0"/>
              <a:buChar char="•"/>
            </a:pPr>
            <a:r>
              <a:rPr lang="en-US" sz="1400"/>
              <a:t>References</a:t>
            </a:r>
          </a:p>
        </p:txBody>
      </p:sp>
    </p:spTree>
    <p:extLst>
      <p:ext uri="{BB962C8B-B14F-4D97-AF65-F5344CB8AC3E}">
        <p14:creationId xmlns:p14="http://schemas.microsoft.com/office/powerpoint/2010/main" val="881743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68D8A-F395-2441-83A5-E3A9433786C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855C96D-41B4-31ED-4A7F-8884AC48F26B}"/>
              </a:ext>
            </a:extLst>
          </p:cNvPr>
          <p:cNvSpPr txBox="1"/>
          <p:nvPr/>
        </p:nvSpPr>
        <p:spPr>
          <a:xfrm>
            <a:off x="2929394" y="3275112"/>
            <a:ext cx="1552575" cy="307777"/>
          </a:xfrm>
          <a:prstGeom prst="rect">
            <a:avLst/>
          </a:prstGeom>
          <a:noFill/>
        </p:spPr>
        <p:txBody>
          <a:bodyPr wrap="square" rtlCol="0">
            <a:spAutoFit/>
          </a:bodyPr>
          <a:lstStyle/>
          <a:p>
            <a:r>
              <a:rPr lang="en-SG" sz="1400"/>
              <a:t>Cleaned dataset</a:t>
            </a:r>
          </a:p>
        </p:txBody>
      </p:sp>
      <p:sp>
        <p:nvSpPr>
          <p:cNvPr id="7" name="TextBox 6">
            <a:extLst>
              <a:ext uri="{FF2B5EF4-FFF2-40B4-BE49-F238E27FC236}">
                <a16:creationId xmlns:a16="http://schemas.microsoft.com/office/drawing/2014/main" id="{E7F0F583-67EB-8142-56EE-F97E8247936E}"/>
              </a:ext>
            </a:extLst>
          </p:cNvPr>
          <p:cNvSpPr txBox="1"/>
          <p:nvPr/>
        </p:nvSpPr>
        <p:spPr>
          <a:xfrm>
            <a:off x="5238876" y="3275112"/>
            <a:ext cx="2200275" cy="307777"/>
          </a:xfrm>
          <a:prstGeom prst="rect">
            <a:avLst/>
          </a:prstGeom>
          <a:noFill/>
        </p:spPr>
        <p:txBody>
          <a:bodyPr wrap="square" rtlCol="0">
            <a:spAutoFit/>
          </a:bodyPr>
          <a:lstStyle/>
          <a:p>
            <a:r>
              <a:rPr lang="en-SG" sz="1400"/>
              <a:t>Factor analysis</a:t>
            </a:r>
          </a:p>
        </p:txBody>
      </p:sp>
      <p:sp>
        <p:nvSpPr>
          <p:cNvPr id="8" name="TextBox 7">
            <a:extLst>
              <a:ext uri="{FF2B5EF4-FFF2-40B4-BE49-F238E27FC236}">
                <a16:creationId xmlns:a16="http://schemas.microsoft.com/office/drawing/2014/main" id="{27A7C30F-8824-46F7-DB09-CCD35F2FC816}"/>
              </a:ext>
            </a:extLst>
          </p:cNvPr>
          <p:cNvSpPr txBox="1"/>
          <p:nvPr/>
        </p:nvSpPr>
        <p:spPr>
          <a:xfrm>
            <a:off x="7436738" y="3275111"/>
            <a:ext cx="1851641" cy="307777"/>
          </a:xfrm>
          <a:prstGeom prst="rect">
            <a:avLst/>
          </a:prstGeom>
          <a:noFill/>
        </p:spPr>
        <p:txBody>
          <a:bodyPr wrap="square" rtlCol="0">
            <a:spAutoFit/>
          </a:bodyPr>
          <a:lstStyle/>
          <a:p>
            <a:r>
              <a:rPr lang="en-SG" sz="1400"/>
              <a:t>Factor loading matrix</a:t>
            </a:r>
          </a:p>
        </p:txBody>
      </p:sp>
      <p:cxnSp>
        <p:nvCxnSpPr>
          <p:cNvPr id="11" name="Straight Arrow Connector 10">
            <a:extLst>
              <a:ext uri="{FF2B5EF4-FFF2-40B4-BE49-F238E27FC236}">
                <a16:creationId xmlns:a16="http://schemas.microsoft.com/office/drawing/2014/main" id="{1F0EE9CE-EC67-6BE3-A0DF-4A018169A0FF}"/>
              </a:ext>
            </a:extLst>
          </p:cNvPr>
          <p:cNvCxnSpPr>
            <a:cxnSpLocks/>
          </p:cNvCxnSpPr>
          <p:nvPr/>
        </p:nvCxnSpPr>
        <p:spPr>
          <a:xfrm>
            <a:off x="6657501" y="3441032"/>
            <a:ext cx="6477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EE8173A-BD87-EB8B-7087-204C90715A78}"/>
              </a:ext>
            </a:extLst>
          </p:cNvPr>
          <p:cNvSpPr txBox="1"/>
          <p:nvPr/>
        </p:nvSpPr>
        <p:spPr>
          <a:xfrm>
            <a:off x="4755261" y="2296987"/>
            <a:ext cx="2681477" cy="400110"/>
          </a:xfrm>
          <a:prstGeom prst="rect">
            <a:avLst/>
          </a:prstGeom>
          <a:noFill/>
        </p:spPr>
        <p:txBody>
          <a:bodyPr wrap="square" rtlCol="0">
            <a:spAutoFit/>
          </a:bodyPr>
          <a:lstStyle/>
          <a:p>
            <a:r>
              <a:rPr lang="en-SG" sz="2000" b="1"/>
              <a:t>Exploratory Analysis</a:t>
            </a:r>
          </a:p>
        </p:txBody>
      </p:sp>
      <p:cxnSp>
        <p:nvCxnSpPr>
          <p:cNvPr id="34" name="Straight Arrow Connector 33">
            <a:extLst>
              <a:ext uri="{FF2B5EF4-FFF2-40B4-BE49-F238E27FC236}">
                <a16:creationId xmlns:a16="http://schemas.microsoft.com/office/drawing/2014/main" id="{109A9CAC-248C-F0C2-ED16-00CAC6DA05BC}"/>
              </a:ext>
            </a:extLst>
          </p:cNvPr>
          <p:cNvCxnSpPr>
            <a:cxnSpLocks/>
          </p:cNvCxnSpPr>
          <p:nvPr/>
        </p:nvCxnSpPr>
        <p:spPr>
          <a:xfrm>
            <a:off x="4481969" y="3435714"/>
            <a:ext cx="6477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6" name="Google Shape;84;p1" descr="A logo of a person with a digital face">
            <a:extLst>
              <a:ext uri="{FF2B5EF4-FFF2-40B4-BE49-F238E27FC236}">
                <a16:creationId xmlns:a16="http://schemas.microsoft.com/office/drawing/2014/main" id="{90DC5052-8D20-D5BF-52D4-BC52552D53F2}"/>
              </a:ext>
            </a:extLst>
          </p:cNvPr>
          <p:cNvPicPr preferRelativeResize="0"/>
          <p:nvPr/>
        </p:nvPicPr>
        <p:blipFill rotWithShape="1">
          <a:blip r:embed="rId2">
            <a:alphaModFix/>
          </a:blip>
          <a:srcRect l="22256" t="14411" r="22389" b="27541"/>
          <a:stretch/>
        </p:blipFill>
        <p:spPr>
          <a:xfrm>
            <a:off x="11220832" y="5868116"/>
            <a:ext cx="561546" cy="585164"/>
          </a:xfrm>
          <a:prstGeom prst="rect">
            <a:avLst/>
          </a:prstGeom>
          <a:noFill/>
          <a:ln>
            <a:noFill/>
          </a:ln>
        </p:spPr>
      </p:pic>
    </p:spTree>
    <p:extLst>
      <p:ext uri="{BB962C8B-B14F-4D97-AF65-F5344CB8AC3E}">
        <p14:creationId xmlns:p14="http://schemas.microsoft.com/office/powerpoint/2010/main" val="2009760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B2D36-0F93-BAC2-2A06-48478F58ABA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1909CC9-E413-7454-BA58-9850716C10FD}"/>
              </a:ext>
            </a:extLst>
          </p:cNvPr>
          <p:cNvPicPr>
            <a:picLocks noChangeAspect="1"/>
          </p:cNvPicPr>
          <p:nvPr/>
        </p:nvPicPr>
        <p:blipFill>
          <a:blip r:embed="rId2"/>
          <a:stretch>
            <a:fillRect/>
          </a:stretch>
        </p:blipFill>
        <p:spPr>
          <a:xfrm>
            <a:off x="3189954" y="1236246"/>
            <a:ext cx="5812092" cy="5017276"/>
          </a:xfrm>
          <a:prstGeom prst="rect">
            <a:avLst/>
          </a:prstGeom>
        </p:spPr>
      </p:pic>
      <p:sp>
        <p:nvSpPr>
          <p:cNvPr id="9" name="TextBox 8">
            <a:extLst>
              <a:ext uri="{FF2B5EF4-FFF2-40B4-BE49-F238E27FC236}">
                <a16:creationId xmlns:a16="http://schemas.microsoft.com/office/drawing/2014/main" id="{93811F97-3616-8C3D-AEA1-C6BE4D6F6B21}"/>
              </a:ext>
            </a:extLst>
          </p:cNvPr>
          <p:cNvSpPr txBox="1"/>
          <p:nvPr/>
        </p:nvSpPr>
        <p:spPr>
          <a:xfrm>
            <a:off x="3123454" y="700944"/>
            <a:ext cx="2681477" cy="400110"/>
          </a:xfrm>
          <a:prstGeom prst="rect">
            <a:avLst/>
          </a:prstGeom>
          <a:noFill/>
        </p:spPr>
        <p:txBody>
          <a:bodyPr wrap="square" rtlCol="0">
            <a:spAutoFit/>
          </a:bodyPr>
          <a:lstStyle/>
          <a:p>
            <a:r>
              <a:rPr lang="en-SG" sz="2000" b="1"/>
              <a:t>Factor Analysis</a:t>
            </a:r>
          </a:p>
        </p:txBody>
      </p:sp>
      <p:pic>
        <p:nvPicPr>
          <p:cNvPr id="10" name="Google Shape;84;p1" descr="A logo of a person with a digital face">
            <a:extLst>
              <a:ext uri="{FF2B5EF4-FFF2-40B4-BE49-F238E27FC236}">
                <a16:creationId xmlns:a16="http://schemas.microsoft.com/office/drawing/2014/main" id="{799C2495-0B51-0772-8072-6E8CB372EA7F}"/>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spTree>
    <p:extLst>
      <p:ext uri="{BB962C8B-B14F-4D97-AF65-F5344CB8AC3E}">
        <p14:creationId xmlns:p14="http://schemas.microsoft.com/office/powerpoint/2010/main" val="1053323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0728-5C1B-A659-8AA2-C861192D02A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977A5A0-FE2D-7D67-92BF-20F915D3F3E2}"/>
              </a:ext>
            </a:extLst>
          </p:cNvPr>
          <p:cNvSpPr txBox="1"/>
          <p:nvPr/>
        </p:nvSpPr>
        <p:spPr>
          <a:xfrm>
            <a:off x="4755261" y="2296987"/>
            <a:ext cx="2681477" cy="400110"/>
          </a:xfrm>
          <a:prstGeom prst="rect">
            <a:avLst/>
          </a:prstGeom>
          <a:noFill/>
        </p:spPr>
        <p:txBody>
          <a:bodyPr wrap="square" rtlCol="0">
            <a:spAutoFit/>
          </a:bodyPr>
          <a:lstStyle/>
          <a:p>
            <a:r>
              <a:rPr lang="en-SG" sz="2000" b="1"/>
              <a:t>Exploratory Analysis</a:t>
            </a:r>
          </a:p>
        </p:txBody>
      </p:sp>
      <p:sp>
        <p:nvSpPr>
          <p:cNvPr id="2" name="TextBox 1">
            <a:extLst>
              <a:ext uri="{FF2B5EF4-FFF2-40B4-BE49-F238E27FC236}">
                <a16:creationId xmlns:a16="http://schemas.microsoft.com/office/drawing/2014/main" id="{04BE972B-80CE-1BAC-9B9A-C6986C51C7C3}"/>
              </a:ext>
            </a:extLst>
          </p:cNvPr>
          <p:cNvSpPr txBox="1"/>
          <p:nvPr/>
        </p:nvSpPr>
        <p:spPr>
          <a:xfrm>
            <a:off x="2602722" y="3281825"/>
            <a:ext cx="2015990" cy="307777"/>
          </a:xfrm>
          <a:prstGeom prst="rect">
            <a:avLst/>
          </a:prstGeom>
          <a:noFill/>
        </p:spPr>
        <p:txBody>
          <a:bodyPr wrap="square" rtlCol="0">
            <a:spAutoFit/>
          </a:bodyPr>
          <a:lstStyle/>
          <a:p>
            <a:r>
              <a:rPr lang="en-SG" sz="1400"/>
              <a:t>Factor loading matrix</a:t>
            </a:r>
          </a:p>
        </p:txBody>
      </p:sp>
      <p:sp>
        <p:nvSpPr>
          <p:cNvPr id="4" name="TextBox 3">
            <a:extLst>
              <a:ext uri="{FF2B5EF4-FFF2-40B4-BE49-F238E27FC236}">
                <a16:creationId xmlns:a16="http://schemas.microsoft.com/office/drawing/2014/main" id="{6B5D0A62-EE4E-1B1E-1C33-54FB88D71A16}"/>
              </a:ext>
            </a:extLst>
          </p:cNvPr>
          <p:cNvSpPr txBox="1"/>
          <p:nvPr/>
        </p:nvSpPr>
        <p:spPr>
          <a:xfrm>
            <a:off x="7011446" y="3281825"/>
            <a:ext cx="1851641" cy="307777"/>
          </a:xfrm>
          <a:prstGeom prst="rect">
            <a:avLst/>
          </a:prstGeom>
          <a:noFill/>
        </p:spPr>
        <p:txBody>
          <a:bodyPr wrap="square" rtlCol="0">
            <a:spAutoFit/>
          </a:bodyPr>
          <a:lstStyle/>
          <a:p>
            <a:r>
              <a:rPr lang="en-SG" sz="1400"/>
              <a:t>New latent variables</a:t>
            </a:r>
          </a:p>
        </p:txBody>
      </p:sp>
      <p:cxnSp>
        <p:nvCxnSpPr>
          <p:cNvPr id="9" name="Straight Arrow Connector 8">
            <a:extLst>
              <a:ext uri="{FF2B5EF4-FFF2-40B4-BE49-F238E27FC236}">
                <a16:creationId xmlns:a16="http://schemas.microsoft.com/office/drawing/2014/main" id="{6901884F-89A9-DF47-33C8-FE41158E7EAA}"/>
              </a:ext>
            </a:extLst>
          </p:cNvPr>
          <p:cNvCxnSpPr>
            <a:cxnSpLocks/>
          </p:cNvCxnSpPr>
          <p:nvPr/>
        </p:nvCxnSpPr>
        <p:spPr>
          <a:xfrm>
            <a:off x="5344194" y="3433669"/>
            <a:ext cx="6477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Google Shape;84;p1" descr="A logo of a person with a digital face">
            <a:extLst>
              <a:ext uri="{FF2B5EF4-FFF2-40B4-BE49-F238E27FC236}">
                <a16:creationId xmlns:a16="http://schemas.microsoft.com/office/drawing/2014/main" id="{4F2A5713-E8F6-B5F7-2D96-7599C0A21A88}"/>
              </a:ext>
            </a:extLst>
          </p:cNvPr>
          <p:cNvPicPr preferRelativeResize="0"/>
          <p:nvPr/>
        </p:nvPicPr>
        <p:blipFill rotWithShape="1">
          <a:blip r:embed="rId2">
            <a:alphaModFix/>
          </a:blip>
          <a:srcRect l="22256" t="14411" r="22389" b="27541"/>
          <a:stretch/>
        </p:blipFill>
        <p:spPr>
          <a:xfrm>
            <a:off x="11220832" y="5868116"/>
            <a:ext cx="561546" cy="585164"/>
          </a:xfrm>
          <a:prstGeom prst="rect">
            <a:avLst/>
          </a:prstGeom>
          <a:noFill/>
          <a:ln>
            <a:noFill/>
          </a:ln>
        </p:spPr>
      </p:pic>
    </p:spTree>
    <p:extLst>
      <p:ext uri="{BB962C8B-B14F-4D97-AF65-F5344CB8AC3E}">
        <p14:creationId xmlns:p14="http://schemas.microsoft.com/office/powerpoint/2010/main" val="1996624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8DF9C-B526-E0DC-9E1F-9D513D3DDC2F}"/>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2D776E2A-44B2-A28B-2F91-D98AA18191CD}"/>
              </a:ext>
            </a:extLst>
          </p:cNvPr>
          <p:cNvSpPr txBox="1"/>
          <p:nvPr/>
        </p:nvSpPr>
        <p:spPr>
          <a:xfrm>
            <a:off x="463216" y="1075828"/>
            <a:ext cx="2681477" cy="400110"/>
          </a:xfrm>
          <a:prstGeom prst="rect">
            <a:avLst/>
          </a:prstGeom>
          <a:noFill/>
        </p:spPr>
        <p:txBody>
          <a:bodyPr wrap="square" rtlCol="0">
            <a:spAutoFit/>
          </a:bodyPr>
          <a:lstStyle/>
          <a:p>
            <a:r>
              <a:rPr lang="en-US" sz="2000" b="1"/>
              <a:t>L</a:t>
            </a:r>
            <a:r>
              <a:rPr lang="en-SG" sz="2000" b="1" err="1"/>
              <a:t>atent</a:t>
            </a:r>
            <a:r>
              <a:rPr lang="en-SG" sz="2000" b="1"/>
              <a:t> variables</a:t>
            </a:r>
          </a:p>
        </p:txBody>
      </p:sp>
      <p:pic>
        <p:nvPicPr>
          <p:cNvPr id="3" name="Picture 2">
            <a:extLst>
              <a:ext uri="{FF2B5EF4-FFF2-40B4-BE49-F238E27FC236}">
                <a16:creationId xmlns:a16="http://schemas.microsoft.com/office/drawing/2014/main" id="{C4B239DF-2B62-86EB-396F-E5C54E7D83A7}"/>
              </a:ext>
            </a:extLst>
          </p:cNvPr>
          <p:cNvPicPr>
            <a:picLocks noChangeAspect="1"/>
          </p:cNvPicPr>
          <p:nvPr/>
        </p:nvPicPr>
        <p:blipFill>
          <a:blip r:embed="rId2"/>
          <a:stretch>
            <a:fillRect/>
          </a:stretch>
        </p:blipFill>
        <p:spPr>
          <a:xfrm>
            <a:off x="463216" y="1576186"/>
            <a:ext cx="11265568" cy="3705628"/>
          </a:xfrm>
          <a:prstGeom prst="rect">
            <a:avLst/>
          </a:prstGeom>
        </p:spPr>
      </p:pic>
      <p:sp>
        <p:nvSpPr>
          <p:cNvPr id="6" name="Rectangle 5">
            <a:extLst>
              <a:ext uri="{FF2B5EF4-FFF2-40B4-BE49-F238E27FC236}">
                <a16:creationId xmlns:a16="http://schemas.microsoft.com/office/drawing/2014/main" id="{CFB283CE-89E2-9081-90ED-6868193B4CA5}"/>
              </a:ext>
            </a:extLst>
          </p:cNvPr>
          <p:cNvSpPr/>
          <p:nvPr/>
        </p:nvSpPr>
        <p:spPr>
          <a:xfrm>
            <a:off x="4367463" y="1375690"/>
            <a:ext cx="1155031" cy="1620171"/>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Google Shape;84;p1" descr="A logo of a person with a digital face">
            <a:extLst>
              <a:ext uri="{FF2B5EF4-FFF2-40B4-BE49-F238E27FC236}">
                <a16:creationId xmlns:a16="http://schemas.microsoft.com/office/drawing/2014/main" id="{67262F80-901F-BD1A-C223-C8B97EC0428B}"/>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spTree>
    <p:extLst>
      <p:ext uri="{BB962C8B-B14F-4D97-AF65-F5344CB8AC3E}">
        <p14:creationId xmlns:p14="http://schemas.microsoft.com/office/powerpoint/2010/main" val="3151686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2DBA3-71AB-81E5-2063-0788A3E19869}"/>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3CCF726-6F92-2986-FEA0-FCD8F70CE460}"/>
              </a:ext>
            </a:extLst>
          </p:cNvPr>
          <p:cNvSpPr txBox="1"/>
          <p:nvPr/>
        </p:nvSpPr>
        <p:spPr>
          <a:xfrm>
            <a:off x="4755261" y="2296987"/>
            <a:ext cx="2681477" cy="400110"/>
          </a:xfrm>
          <a:prstGeom prst="rect">
            <a:avLst/>
          </a:prstGeom>
          <a:noFill/>
        </p:spPr>
        <p:txBody>
          <a:bodyPr wrap="square" rtlCol="0">
            <a:spAutoFit/>
          </a:bodyPr>
          <a:lstStyle/>
          <a:p>
            <a:r>
              <a:rPr lang="en-SG" sz="2000" b="1"/>
              <a:t>Exploratory Analysis</a:t>
            </a:r>
          </a:p>
        </p:txBody>
      </p:sp>
      <p:sp>
        <p:nvSpPr>
          <p:cNvPr id="10" name="TextBox 9">
            <a:extLst>
              <a:ext uri="{FF2B5EF4-FFF2-40B4-BE49-F238E27FC236}">
                <a16:creationId xmlns:a16="http://schemas.microsoft.com/office/drawing/2014/main" id="{69C52BD2-8851-1BD7-7CFE-E727DACB0D9D}"/>
              </a:ext>
            </a:extLst>
          </p:cNvPr>
          <p:cNvSpPr txBox="1"/>
          <p:nvPr/>
        </p:nvSpPr>
        <p:spPr>
          <a:xfrm>
            <a:off x="2902701" y="3275111"/>
            <a:ext cx="2015990" cy="307777"/>
          </a:xfrm>
          <a:prstGeom prst="rect">
            <a:avLst/>
          </a:prstGeom>
          <a:noFill/>
        </p:spPr>
        <p:txBody>
          <a:bodyPr wrap="square" rtlCol="0">
            <a:spAutoFit/>
          </a:bodyPr>
          <a:lstStyle/>
          <a:p>
            <a:r>
              <a:rPr lang="en-SG" sz="1400"/>
              <a:t>New latent variables</a:t>
            </a:r>
          </a:p>
        </p:txBody>
      </p:sp>
      <p:sp>
        <p:nvSpPr>
          <p:cNvPr id="13" name="TextBox 12">
            <a:extLst>
              <a:ext uri="{FF2B5EF4-FFF2-40B4-BE49-F238E27FC236}">
                <a16:creationId xmlns:a16="http://schemas.microsoft.com/office/drawing/2014/main" id="{B1165884-C279-CF68-F0C4-BDE9411D12FA}"/>
              </a:ext>
            </a:extLst>
          </p:cNvPr>
          <p:cNvSpPr txBox="1"/>
          <p:nvPr/>
        </p:nvSpPr>
        <p:spPr>
          <a:xfrm>
            <a:off x="5477090" y="3275112"/>
            <a:ext cx="2200275" cy="307777"/>
          </a:xfrm>
          <a:prstGeom prst="rect">
            <a:avLst/>
          </a:prstGeom>
          <a:noFill/>
        </p:spPr>
        <p:txBody>
          <a:bodyPr wrap="square" rtlCol="0">
            <a:spAutoFit/>
          </a:bodyPr>
          <a:lstStyle/>
          <a:p>
            <a:r>
              <a:rPr lang="en-SG" sz="1400"/>
              <a:t>Composite score</a:t>
            </a:r>
          </a:p>
        </p:txBody>
      </p:sp>
      <p:sp>
        <p:nvSpPr>
          <p:cNvPr id="14" name="TextBox 13">
            <a:extLst>
              <a:ext uri="{FF2B5EF4-FFF2-40B4-BE49-F238E27FC236}">
                <a16:creationId xmlns:a16="http://schemas.microsoft.com/office/drawing/2014/main" id="{AC70A7A2-1C9A-9E84-8722-780C6EEED7ED}"/>
              </a:ext>
            </a:extLst>
          </p:cNvPr>
          <p:cNvSpPr txBox="1"/>
          <p:nvPr/>
        </p:nvSpPr>
        <p:spPr>
          <a:xfrm>
            <a:off x="7723080" y="3275111"/>
            <a:ext cx="1851641" cy="307777"/>
          </a:xfrm>
          <a:prstGeom prst="rect">
            <a:avLst/>
          </a:prstGeom>
          <a:noFill/>
        </p:spPr>
        <p:txBody>
          <a:bodyPr wrap="square" rtlCol="0">
            <a:spAutoFit/>
          </a:bodyPr>
          <a:lstStyle/>
          <a:p>
            <a:r>
              <a:rPr lang="en-SG" sz="1400"/>
              <a:t>Correlation heatmap</a:t>
            </a:r>
          </a:p>
        </p:txBody>
      </p:sp>
      <p:cxnSp>
        <p:nvCxnSpPr>
          <p:cNvPr id="15" name="Straight Arrow Connector 14">
            <a:extLst>
              <a:ext uri="{FF2B5EF4-FFF2-40B4-BE49-F238E27FC236}">
                <a16:creationId xmlns:a16="http://schemas.microsoft.com/office/drawing/2014/main" id="{2AD38353-2FE1-E407-F36D-48DDC15FB60C}"/>
              </a:ext>
            </a:extLst>
          </p:cNvPr>
          <p:cNvCxnSpPr>
            <a:cxnSpLocks/>
          </p:cNvCxnSpPr>
          <p:nvPr/>
        </p:nvCxnSpPr>
        <p:spPr>
          <a:xfrm>
            <a:off x="7016028" y="3441032"/>
            <a:ext cx="6477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7DB50AC-6BE7-7A17-2EF0-51B99BA3DA62}"/>
              </a:ext>
            </a:extLst>
          </p:cNvPr>
          <p:cNvCxnSpPr>
            <a:cxnSpLocks/>
          </p:cNvCxnSpPr>
          <p:nvPr/>
        </p:nvCxnSpPr>
        <p:spPr>
          <a:xfrm>
            <a:off x="4768311" y="3435714"/>
            <a:ext cx="6477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Google Shape;84;p1" descr="A logo of a person with a digital face">
            <a:extLst>
              <a:ext uri="{FF2B5EF4-FFF2-40B4-BE49-F238E27FC236}">
                <a16:creationId xmlns:a16="http://schemas.microsoft.com/office/drawing/2014/main" id="{4EB70DDC-7D48-41C1-A645-93196AC4DAD0}"/>
              </a:ext>
            </a:extLst>
          </p:cNvPr>
          <p:cNvPicPr preferRelativeResize="0"/>
          <p:nvPr/>
        </p:nvPicPr>
        <p:blipFill rotWithShape="1">
          <a:blip r:embed="rId2">
            <a:alphaModFix/>
          </a:blip>
          <a:srcRect l="22256" t="14411" r="22389" b="27541"/>
          <a:stretch/>
        </p:blipFill>
        <p:spPr>
          <a:xfrm>
            <a:off x="11220832" y="5868116"/>
            <a:ext cx="561546" cy="585164"/>
          </a:xfrm>
          <a:prstGeom prst="rect">
            <a:avLst/>
          </a:prstGeom>
          <a:noFill/>
          <a:ln>
            <a:noFill/>
          </a:ln>
        </p:spPr>
      </p:pic>
    </p:spTree>
    <p:extLst>
      <p:ext uri="{BB962C8B-B14F-4D97-AF65-F5344CB8AC3E}">
        <p14:creationId xmlns:p14="http://schemas.microsoft.com/office/powerpoint/2010/main" val="2445290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AA401-55E7-14BD-4445-22E317AC1B54}"/>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48711852-E969-59AB-0039-F43F20859505}"/>
              </a:ext>
            </a:extLst>
          </p:cNvPr>
          <p:cNvSpPr txBox="1"/>
          <p:nvPr/>
        </p:nvSpPr>
        <p:spPr>
          <a:xfrm>
            <a:off x="3887358" y="773133"/>
            <a:ext cx="2681477" cy="400110"/>
          </a:xfrm>
          <a:prstGeom prst="rect">
            <a:avLst/>
          </a:prstGeom>
          <a:noFill/>
        </p:spPr>
        <p:txBody>
          <a:bodyPr wrap="square" rtlCol="0">
            <a:spAutoFit/>
          </a:bodyPr>
          <a:lstStyle/>
          <a:p>
            <a:r>
              <a:rPr lang="en-SG" sz="2000" b="1"/>
              <a:t>Correlation heatmap</a:t>
            </a:r>
          </a:p>
        </p:txBody>
      </p:sp>
      <p:pic>
        <p:nvPicPr>
          <p:cNvPr id="2" name="Picture 1">
            <a:extLst>
              <a:ext uri="{FF2B5EF4-FFF2-40B4-BE49-F238E27FC236}">
                <a16:creationId xmlns:a16="http://schemas.microsoft.com/office/drawing/2014/main" id="{3DA811F8-A874-27AF-5B8D-47947A14B211}"/>
              </a:ext>
            </a:extLst>
          </p:cNvPr>
          <p:cNvPicPr>
            <a:picLocks noChangeAspect="1"/>
          </p:cNvPicPr>
          <p:nvPr/>
        </p:nvPicPr>
        <p:blipFill>
          <a:blip r:embed="rId2"/>
          <a:stretch>
            <a:fillRect/>
          </a:stretch>
        </p:blipFill>
        <p:spPr>
          <a:xfrm>
            <a:off x="3887358" y="1376609"/>
            <a:ext cx="4417283" cy="4730424"/>
          </a:xfrm>
          <a:prstGeom prst="rect">
            <a:avLst/>
          </a:prstGeom>
        </p:spPr>
      </p:pic>
      <p:pic>
        <p:nvPicPr>
          <p:cNvPr id="3" name="Google Shape;84;p1" descr="A logo of a person with a digital face">
            <a:extLst>
              <a:ext uri="{FF2B5EF4-FFF2-40B4-BE49-F238E27FC236}">
                <a16:creationId xmlns:a16="http://schemas.microsoft.com/office/drawing/2014/main" id="{A0948555-97E7-EE0F-CED3-9F9EAA110893}"/>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spTree>
    <p:extLst>
      <p:ext uri="{BB962C8B-B14F-4D97-AF65-F5344CB8AC3E}">
        <p14:creationId xmlns:p14="http://schemas.microsoft.com/office/powerpoint/2010/main" val="653101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9A7BDE88-CDC2-4D92-9E35-391A21641FC4}"/>
            </a:ext>
          </a:extLst>
        </p:cNvPr>
        <p:cNvGrpSpPr/>
        <p:nvPr/>
      </p:nvGrpSpPr>
      <p:grpSpPr>
        <a:xfrm>
          <a:off x="0" y="0"/>
          <a:ext cx="0" cy="0"/>
          <a:chOff x="0" y="0"/>
          <a:chExt cx="0" cy="0"/>
        </a:xfrm>
      </p:grpSpPr>
      <p:sp>
        <p:nvSpPr>
          <p:cNvPr id="116" name="Google Shape;116;p5">
            <a:extLst>
              <a:ext uri="{FF2B5EF4-FFF2-40B4-BE49-F238E27FC236}">
                <a16:creationId xmlns:a16="http://schemas.microsoft.com/office/drawing/2014/main" id="{F40D0D7D-5174-309D-0D5A-910E76336C85}"/>
              </a:ext>
            </a:extLst>
          </p:cNvPr>
          <p:cNvSpPr txBox="1"/>
          <p:nvPr/>
        </p:nvSpPr>
        <p:spPr>
          <a:xfrm>
            <a:off x="4864272" y="3075077"/>
            <a:ext cx="2463456" cy="707846"/>
          </a:xfrm>
          <a:prstGeom prst="rect">
            <a:avLst/>
          </a:prstGeom>
          <a:noFill/>
          <a:ln>
            <a:noFill/>
          </a:ln>
        </p:spPr>
        <p:txBody>
          <a:bodyPr spcFirstLastPara="1" wrap="square" lIns="91425" tIns="45700" rIns="91425" bIns="45700" anchor="t" anchorCtr="0">
            <a:spAutoFit/>
          </a:bodyPr>
          <a:lstStyle/>
          <a:p>
            <a:r>
              <a:rPr lang="en-US" sz="4000" b="1">
                <a:solidFill>
                  <a:schemeClr val="dk1"/>
                </a:solidFill>
              </a:rPr>
              <a:t>RESULTS</a:t>
            </a:r>
          </a:p>
        </p:txBody>
      </p:sp>
      <p:pic>
        <p:nvPicPr>
          <p:cNvPr id="3" name="Google Shape;84;p1" descr="A logo of a person with a digital face">
            <a:extLst>
              <a:ext uri="{FF2B5EF4-FFF2-40B4-BE49-F238E27FC236}">
                <a16:creationId xmlns:a16="http://schemas.microsoft.com/office/drawing/2014/main" id="{0833FA80-26F2-7D1C-21E5-F5B6FB7CAFE4}"/>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spTree>
    <p:extLst>
      <p:ext uri="{BB962C8B-B14F-4D97-AF65-F5344CB8AC3E}">
        <p14:creationId xmlns:p14="http://schemas.microsoft.com/office/powerpoint/2010/main" val="3881734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9CE3B-412A-F1E2-E795-FCE6E43EEB29}"/>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3367F102-BE52-0BFC-EB37-79B744419100}"/>
              </a:ext>
            </a:extLst>
          </p:cNvPr>
          <p:cNvSpPr txBox="1"/>
          <p:nvPr/>
        </p:nvSpPr>
        <p:spPr>
          <a:xfrm>
            <a:off x="1007041" y="1774720"/>
            <a:ext cx="2681477" cy="400110"/>
          </a:xfrm>
          <a:prstGeom prst="rect">
            <a:avLst/>
          </a:prstGeom>
          <a:noFill/>
        </p:spPr>
        <p:txBody>
          <a:bodyPr wrap="square" rtlCol="0">
            <a:spAutoFit/>
          </a:bodyPr>
          <a:lstStyle/>
          <a:p>
            <a:r>
              <a:rPr lang="en-SG" sz="2000" b="1"/>
              <a:t>Descriptive analysis</a:t>
            </a:r>
          </a:p>
        </p:txBody>
      </p:sp>
      <p:pic>
        <p:nvPicPr>
          <p:cNvPr id="3" name="Picture 2">
            <a:extLst>
              <a:ext uri="{FF2B5EF4-FFF2-40B4-BE49-F238E27FC236}">
                <a16:creationId xmlns:a16="http://schemas.microsoft.com/office/drawing/2014/main" id="{C12D7E82-FDF9-5464-0080-4C2F701C05AA}"/>
              </a:ext>
            </a:extLst>
          </p:cNvPr>
          <p:cNvPicPr>
            <a:picLocks noChangeAspect="1"/>
          </p:cNvPicPr>
          <p:nvPr/>
        </p:nvPicPr>
        <p:blipFill>
          <a:blip r:embed="rId2"/>
          <a:stretch>
            <a:fillRect/>
          </a:stretch>
        </p:blipFill>
        <p:spPr>
          <a:xfrm>
            <a:off x="1007041" y="2174830"/>
            <a:ext cx="10177917" cy="2508339"/>
          </a:xfrm>
          <a:prstGeom prst="rect">
            <a:avLst/>
          </a:prstGeom>
        </p:spPr>
      </p:pic>
      <p:sp>
        <p:nvSpPr>
          <p:cNvPr id="4" name="Google Shape;116;p5">
            <a:extLst>
              <a:ext uri="{FF2B5EF4-FFF2-40B4-BE49-F238E27FC236}">
                <a16:creationId xmlns:a16="http://schemas.microsoft.com/office/drawing/2014/main" id="{1956990D-CA27-533B-C8E3-1C19AA075E67}"/>
              </a:ext>
            </a:extLst>
          </p:cNvPr>
          <p:cNvSpPr txBox="1"/>
          <p:nvPr/>
        </p:nvSpPr>
        <p:spPr>
          <a:xfrm>
            <a:off x="1007041" y="4929411"/>
            <a:ext cx="8435125" cy="307736"/>
          </a:xfrm>
          <a:prstGeom prst="rect">
            <a:avLst/>
          </a:prstGeom>
          <a:noFill/>
          <a:ln>
            <a:noFill/>
          </a:ln>
        </p:spPr>
        <p:txBody>
          <a:bodyPr spcFirstLastPara="1" wrap="square" lIns="91425" tIns="45700" rIns="91425" bIns="45700" anchor="t" anchorCtr="0">
            <a:spAutoFit/>
          </a:bodyPr>
          <a:lstStyle/>
          <a:p>
            <a:r>
              <a:rPr lang="en-US" sz="1400">
                <a:solidFill>
                  <a:schemeClr val="dk1"/>
                </a:solidFill>
                <a:ea typeface="+mn-lt"/>
                <a:cs typeface="+mn-lt"/>
              </a:rPr>
              <a:t>Only responses from ages 18 – 44 were included in the results </a:t>
            </a:r>
          </a:p>
        </p:txBody>
      </p:sp>
      <p:pic>
        <p:nvPicPr>
          <p:cNvPr id="6" name="Picture 5">
            <a:extLst>
              <a:ext uri="{FF2B5EF4-FFF2-40B4-BE49-F238E27FC236}">
                <a16:creationId xmlns:a16="http://schemas.microsoft.com/office/drawing/2014/main" id="{4F429B10-A990-50B8-67F2-03BD69B8922D}"/>
              </a:ext>
            </a:extLst>
          </p:cNvPr>
          <p:cNvPicPr>
            <a:picLocks noChangeAspect="1"/>
          </p:cNvPicPr>
          <p:nvPr/>
        </p:nvPicPr>
        <p:blipFill>
          <a:blip r:embed="rId3"/>
          <a:stretch>
            <a:fillRect/>
          </a:stretch>
        </p:blipFill>
        <p:spPr>
          <a:xfrm>
            <a:off x="9613540" y="663354"/>
            <a:ext cx="1571418" cy="2222731"/>
          </a:xfrm>
          <a:prstGeom prst="rect">
            <a:avLst/>
          </a:prstGeom>
        </p:spPr>
      </p:pic>
      <p:pic>
        <p:nvPicPr>
          <p:cNvPr id="7" name="Google Shape;84;p1" descr="A logo of a person with a digital face">
            <a:extLst>
              <a:ext uri="{FF2B5EF4-FFF2-40B4-BE49-F238E27FC236}">
                <a16:creationId xmlns:a16="http://schemas.microsoft.com/office/drawing/2014/main" id="{75AD3228-7618-034C-E2EB-1E956D1FCA95}"/>
              </a:ext>
            </a:extLst>
          </p:cNvPr>
          <p:cNvPicPr preferRelativeResize="0"/>
          <p:nvPr/>
        </p:nvPicPr>
        <p:blipFill rotWithShape="1">
          <a:blip r:embed="rId4">
            <a:alphaModFix/>
          </a:blip>
          <a:srcRect l="22256" t="14411" r="22389" b="27541"/>
          <a:stretch/>
        </p:blipFill>
        <p:spPr>
          <a:xfrm>
            <a:off x="11220832" y="5868116"/>
            <a:ext cx="561546" cy="585164"/>
          </a:xfrm>
          <a:prstGeom prst="rect">
            <a:avLst/>
          </a:prstGeom>
          <a:noFill/>
          <a:ln>
            <a:noFill/>
          </a:ln>
        </p:spPr>
      </p:pic>
    </p:spTree>
    <p:extLst>
      <p:ext uri="{BB962C8B-B14F-4D97-AF65-F5344CB8AC3E}">
        <p14:creationId xmlns:p14="http://schemas.microsoft.com/office/powerpoint/2010/main" val="1017104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E819C-758E-5D71-45BC-E9D7241CE2F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0BA7D8D0-2334-4BF3-BA1B-BD4E98DAECC2}"/>
              </a:ext>
            </a:extLst>
          </p:cNvPr>
          <p:cNvSpPr txBox="1"/>
          <p:nvPr/>
        </p:nvSpPr>
        <p:spPr>
          <a:xfrm>
            <a:off x="4291883" y="5184267"/>
            <a:ext cx="2681477" cy="400110"/>
          </a:xfrm>
          <a:prstGeom prst="rect">
            <a:avLst/>
          </a:prstGeom>
          <a:noFill/>
        </p:spPr>
        <p:txBody>
          <a:bodyPr wrap="square" rtlCol="0">
            <a:spAutoFit/>
          </a:bodyPr>
          <a:lstStyle/>
          <a:p>
            <a:r>
              <a:rPr lang="en-SG" sz="2000" b="1"/>
              <a:t>Gender</a:t>
            </a:r>
          </a:p>
        </p:txBody>
      </p:sp>
      <p:graphicFrame>
        <p:nvGraphicFramePr>
          <p:cNvPr id="2" name="Chart 1">
            <a:extLst>
              <a:ext uri="{FF2B5EF4-FFF2-40B4-BE49-F238E27FC236}">
                <a16:creationId xmlns:a16="http://schemas.microsoft.com/office/drawing/2014/main" id="{342CA519-4E6F-498E-A83F-3D78BC22E3D1}"/>
              </a:ext>
            </a:extLst>
          </p:cNvPr>
          <p:cNvGraphicFramePr>
            <a:graphicFrameLocks/>
          </p:cNvGraphicFramePr>
          <p:nvPr>
            <p:extLst>
              <p:ext uri="{D42A27DB-BD31-4B8C-83A1-F6EECF244321}">
                <p14:modId xmlns:p14="http://schemas.microsoft.com/office/powerpoint/2010/main" val="3862869260"/>
              </p:ext>
            </p:extLst>
          </p:nvPr>
        </p:nvGraphicFramePr>
        <p:xfrm>
          <a:off x="3070808" y="1426330"/>
          <a:ext cx="3477190" cy="1964034"/>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a:extLst>
              <a:ext uri="{FF2B5EF4-FFF2-40B4-BE49-F238E27FC236}">
                <a16:creationId xmlns:a16="http://schemas.microsoft.com/office/drawing/2014/main" id="{6176CA93-9AF7-EBF3-2198-0D9AA2A33EFB}"/>
              </a:ext>
            </a:extLst>
          </p:cNvPr>
          <p:cNvPicPr>
            <a:picLocks noChangeAspect="1"/>
          </p:cNvPicPr>
          <p:nvPr/>
        </p:nvPicPr>
        <p:blipFill>
          <a:blip r:embed="rId3"/>
          <a:stretch>
            <a:fillRect/>
          </a:stretch>
        </p:blipFill>
        <p:spPr>
          <a:xfrm>
            <a:off x="3522807" y="3949543"/>
            <a:ext cx="2573193" cy="875600"/>
          </a:xfrm>
          <a:prstGeom prst="rect">
            <a:avLst/>
          </a:prstGeom>
        </p:spPr>
      </p:pic>
      <p:pic>
        <p:nvPicPr>
          <p:cNvPr id="8" name="Google Shape;84;p1" descr="A logo of a person with a digital face">
            <a:extLst>
              <a:ext uri="{FF2B5EF4-FFF2-40B4-BE49-F238E27FC236}">
                <a16:creationId xmlns:a16="http://schemas.microsoft.com/office/drawing/2014/main" id="{10ABEC63-597D-D945-92CE-E3EA353E9528}"/>
              </a:ext>
            </a:extLst>
          </p:cNvPr>
          <p:cNvPicPr preferRelativeResize="0"/>
          <p:nvPr/>
        </p:nvPicPr>
        <p:blipFill rotWithShape="1">
          <a:blip r:embed="rId4">
            <a:alphaModFix/>
          </a:blip>
          <a:srcRect l="22256" t="14411" r="22389" b="27541"/>
          <a:stretch/>
        </p:blipFill>
        <p:spPr>
          <a:xfrm>
            <a:off x="11220832" y="5868116"/>
            <a:ext cx="561546" cy="585164"/>
          </a:xfrm>
          <a:prstGeom prst="rect">
            <a:avLst/>
          </a:prstGeom>
          <a:noFill/>
          <a:ln>
            <a:noFill/>
          </a:ln>
        </p:spPr>
      </p:pic>
      <p:pic>
        <p:nvPicPr>
          <p:cNvPr id="11" name="Picture 10">
            <a:extLst>
              <a:ext uri="{FF2B5EF4-FFF2-40B4-BE49-F238E27FC236}">
                <a16:creationId xmlns:a16="http://schemas.microsoft.com/office/drawing/2014/main" id="{C816C43F-A602-CE87-70BB-30EC5FA0E4F8}"/>
              </a:ext>
            </a:extLst>
          </p:cNvPr>
          <p:cNvPicPr>
            <a:picLocks noChangeAspect="1"/>
          </p:cNvPicPr>
          <p:nvPr/>
        </p:nvPicPr>
        <p:blipFill>
          <a:blip r:embed="rId5"/>
          <a:stretch>
            <a:fillRect/>
          </a:stretch>
        </p:blipFill>
        <p:spPr>
          <a:xfrm>
            <a:off x="7100077" y="1451219"/>
            <a:ext cx="946943" cy="3373924"/>
          </a:xfrm>
          <a:prstGeom prst="rect">
            <a:avLst/>
          </a:prstGeom>
        </p:spPr>
      </p:pic>
      <p:sp>
        <p:nvSpPr>
          <p:cNvPr id="12" name="TextBox 11">
            <a:extLst>
              <a:ext uri="{FF2B5EF4-FFF2-40B4-BE49-F238E27FC236}">
                <a16:creationId xmlns:a16="http://schemas.microsoft.com/office/drawing/2014/main" id="{F2883276-F01D-CDFB-B016-BDD5012C532E}"/>
              </a:ext>
            </a:extLst>
          </p:cNvPr>
          <p:cNvSpPr txBox="1"/>
          <p:nvPr/>
        </p:nvSpPr>
        <p:spPr>
          <a:xfrm>
            <a:off x="7100077" y="5184267"/>
            <a:ext cx="2681477" cy="400110"/>
          </a:xfrm>
          <a:prstGeom prst="rect">
            <a:avLst/>
          </a:prstGeom>
          <a:noFill/>
        </p:spPr>
        <p:txBody>
          <a:bodyPr wrap="square" rtlCol="0">
            <a:spAutoFit/>
          </a:bodyPr>
          <a:lstStyle/>
          <a:p>
            <a:r>
              <a:rPr lang="en-SG" sz="2000" b="1"/>
              <a:t>Origin</a:t>
            </a:r>
          </a:p>
        </p:txBody>
      </p:sp>
    </p:spTree>
    <p:extLst>
      <p:ext uri="{BB962C8B-B14F-4D97-AF65-F5344CB8AC3E}">
        <p14:creationId xmlns:p14="http://schemas.microsoft.com/office/powerpoint/2010/main" val="2120856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B4246-1735-12B9-8192-775AAE4FF18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7990DF4-3647-16DE-CF13-47A8C96C10DE}"/>
              </a:ext>
            </a:extLst>
          </p:cNvPr>
          <p:cNvPicPr>
            <a:picLocks noChangeAspect="1"/>
          </p:cNvPicPr>
          <p:nvPr/>
        </p:nvPicPr>
        <p:blipFill>
          <a:blip r:embed="rId2"/>
          <a:stretch>
            <a:fillRect/>
          </a:stretch>
        </p:blipFill>
        <p:spPr>
          <a:xfrm>
            <a:off x="1823441" y="1995813"/>
            <a:ext cx="8545118" cy="2505425"/>
          </a:xfrm>
          <a:prstGeom prst="rect">
            <a:avLst/>
          </a:prstGeom>
        </p:spPr>
      </p:pic>
      <p:sp>
        <p:nvSpPr>
          <p:cNvPr id="2" name="Google Shape;116;p5">
            <a:extLst>
              <a:ext uri="{FF2B5EF4-FFF2-40B4-BE49-F238E27FC236}">
                <a16:creationId xmlns:a16="http://schemas.microsoft.com/office/drawing/2014/main" id="{EC9F5733-B5F4-E6D1-5BAA-AF556EE12EDC}"/>
              </a:ext>
            </a:extLst>
          </p:cNvPr>
          <p:cNvSpPr txBox="1"/>
          <p:nvPr/>
        </p:nvSpPr>
        <p:spPr>
          <a:xfrm>
            <a:off x="1823441" y="4664716"/>
            <a:ext cx="8435125" cy="738623"/>
          </a:xfrm>
          <a:prstGeom prst="rect">
            <a:avLst/>
          </a:prstGeom>
          <a:noFill/>
          <a:ln>
            <a:noFill/>
          </a:ln>
        </p:spPr>
        <p:txBody>
          <a:bodyPr spcFirstLastPara="1" wrap="square" lIns="91425" tIns="45700" rIns="91425" bIns="45700" anchor="t" anchorCtr="0">
            <a:spAutoFit/>
          </a:bodyPr>
          <a:lstStyle/>
          <a:p>
            <a:r>
              <a:rPr lang="en-US" sz="1400">
                <a:solidFill>
                  <a:schemeClr val="dk1"/>
                </a:solidFill>
                <a:ea typeface="+mn-lt"/>
                <a:cs typeface="+mn-lt"/>
              </a:rPr>
              <a:t>The majority of the respondents cited budget affordability, personal relaxation, and time availability as their top three factors influencing their travel decisions. This is consistent with the insights from the focus group discussions.</a:t>
            </a:r>
          </a:p>
        </p:txBody>
      </p:sp>
      <p:pic>
        <p:nvPicPr>
          <p:cNvPr id="6" name="Google Shape;84;p1" descr="A logo of a person with a digital face">
            <a:extLst>
              <a:ext uri="{FF2B5EF4-FFF2-40B4-BE49-F238E27FC236}">
                <a16:creationId xmlns:a16="http://schemas.microsoft.com/office/drawing/2014/main" id="{7FBE1E8B-5765-F642-364D-00F7107BA7C9}"/>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spTree>
    <p:extLst>
      <p:ext uri="{BB962C8B-B14F-4D97-AF65-F5344CB8AC3E}">
        <p14:creationId xmlns:p14="http://schemas.microsoft.com/office/powerpoint/2010/main" val="2885532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3" name="Google Shape;84;p1" descr="A logo of a person with a digital face">
            <a:extLst>
              <a:ext uri="{FF2B5EF4-FFF2-40B4-BE49-F238E27FC236}">
                <a16:creationId xmlns:a16="http://schemas.microsoft.com/office/drawing/2014/main" id="{D68DBF56-8203-E5AA-D330-0CC10529B8EE}"/>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sp>
        <p:nvSpPr>
          <p:cNvPr id="2" name="TextBox 1">
            <a:extLst>
              <a:ext uri="{FF2B5EF4-FFF2-40B4-BE49-F238E27FC236}">
                <a16:creationId xmlns:a16="http://schemas.microsoft.com/office/drawing/2014/main" id="{EC17708C-CA2F-513D-930C-966A60FA0147}"/>
              </a:ext>
            </a:extLst>
          </p:cNvPr>
          <p:cNvSpPr txBox="1"/>
          <p:nvPr/>
        </p:nvSpPr>
        <p:spPr>
          <a:xfrm>
            <a:off x="1885169" y="2334016"/>
            <a:ext cx="842166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Aptos"/>
              </a:rPr>
              <a:t>Business Objective</a:t>
            </a:r>
            <a:endParaRPr lang="en-US">
              <a:latin typeface="Aptos"/>
              <a:cs typeface="Arial"/>
            </a:endParaRPr>
          </a:p>
          <a:p>
            <a:br>
              <a:rPr lang="en-US"/>
            </a:br>
            <a:r>
              <a:rPr lang="en-US" sz="1400">
                <a:latin typeface="Aptos"/>
                <a:cs typeface="Arial"/>
              </a:rPr>
              <a:t>Envision is focused on studying key variables such as demographics, consumer behavior, lifestyles, and values of modern consumers, particularly those within the millennial and late-stage Gen Z age groups (18–40 years old). </a:t>
            </a:r>
            <a:endParaRPr lang="en-US">
              <a:latin typeface="Aptos" panose="02110004020202020204"/>
              <a:cs typeface="Arial"/>
            </a:endParaRPr>
          </a:p>
          <a:p>
            <a:br>
              <a:rPr lang="en-US"/>
            </a:br>
            <a:r>
              <a:rPr lang="en-US" sz="1400">
                <a:latin typeface="Aptos"/>
                <a:cs typeface="Arial"/>
              </a:rPr>
              <a:t>Their primary business objective is to gather and analyze this information to develop a comprehensive dashboard that can provide valuable insights. This dashboard is intended to be sold to their clients, helping businesses better understand and cater to the evolving needs and preferences of new-age consumers.</a:t>
            </a:r>
            <a:endParaRPr lang="en-US">
              <a:latin typeface="Aptos"/>
            </a:endParaRPr>
          </a:p>
        </p:txBody>
      </p:sp>
    </p:spTree>
    <p:extLst>
      <p:ext uri="{BB962C8B-B14F-4D97-AF65-F5344CB8AC3E}">
        <p14:creationId xmlns:p14="http://schemas.microsoft.com/office/powerpoint/2010/main" val="4020647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A9817-63E6-6A13-B7AB-DAF98033469E}"/>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24CDDA99-5A7A-C8D9-E3F1-CF2F8F22125F}"/>
              </a:ext>
            </a:extLst>
          </p:cNvPr>
          <p:cNvPicPr>
            <a:picLocks noChangeAspect="1"/>
          </p:cNvPicPr>
          <p:nvPr/>
        </p:nvPicPr>
        <p:blipFill>
          <a:blip r:embed="rId2"/>
          <a:stretch>
            <a:fillRect/>
          </a:stretch>
        </p:blipFill>
        <p:spPr>
          <a:xfrm>
            <a:off x="527168" y="734843"/>
            <a:ext cx="11137663" cy="5388313"/>
          </a:xfrm>
          <a:prstGeom prst="rect">
            <a:avLst/>
          </a:prstGeom>
        </p:spPr>
      </p:pic>
      <p:pic>
        <p:nvPicPr>
          <p:cNvPr id="6" name="Google Shape;84;p1" descr="A logo of a person with a digital face">
            <a:extLst>
              <a:ext uri="{FF2B5EF4-FFF2-40B4-BE49-F238E27FC236}">
                <a16:creationId xmlns:a16="http://schemas.microsoft.com/office/drawing/2014/main" id="{6419C32E-FB39-7445-179F-FC233ABA92B0}"/>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spTree>
    <p:extLst>
      <p:ext uri="{BB962C8B-B14F-4D97-AF65-F5344CB8AC3E}">
        <p14:creationId xmlns:p14="http://schemas.microsoft.com/office/powerpoint/2010/main" val="3117329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9A7BDE88-CDC2-4D92-9E35-391A21641FC4}"/>
            </a:ext>
          </a:extLst>
        </p:cNvPr>
        <p:cNvGrpSpPr/>
        <p:nvPr/>
      </p:nvGrpSpPr>
      <p:grpSpPr>
        <a:xfrm>
          <a:off x="0" y="0"/>
          <a:ext cx="0" cy="0"/>
          <a:chOff x="0" y="0"/>
          <a:chExt cx="0" cy="0"/>
        </a:xfrm>
      </p:grpSpPr>
      <p:sp>
        <p:nvSpPr>
          <p:cNvPr id="116" name="Google Shape;116;p5">
            <a:extLst>
              <a:ext uri="{FF2B5EF4-FFF2-40B4-BE49-F238E27FC236}">
                <a16:creationId xmlns:a16="http://schemas.microsoft.com/office/drawing/2014/main" id="{F40D0D7D-5174-309D-0D5A-910E76336C85}"/>
              </a:ext>
            </a:extLst>
          </p:cNvPr>
          <p:cNvSpPr txBox="1"/>
          <p:nvPr/>
        </p:nvSpPr>
        <p:spPr>
          <a:xfrm>
            <a:off x="3874548" y="3075077"/>
            <a:ext cx="4442904" cy="707846"/>
          </a:xfrm>
          <a:prstGeom prst="rect">
            <a:avLst/>
          </a:prstGeom>
          <a:noFill/>
          <a:ln>
            <a:noFill/>
          </a:ln>
        </p:spPr>
        <p:txBody>
          <a:bodyPr spcFirstLastPara="1" wrap="square" lIns="91425" tIns="45700" rIns="91425" bIns="45700" anchor="t" anchorCtr="0">
            <a:spAutoFit/>
          </a:bodyPr>
          <a:lstStyle/>
          <a:p>
            <a:r>
              <a:rPr lang="en-US" sz="4000" b="1">
                <a:solidFill>
                  <a:schemeClr val="dk1"/>
                </a:solidFill>
              </a:rPr>
              <a:t>Hypothesis tests</a:t>
            </a:r>
          </a:p>
        </p:txBody>
      </p:sp>
      <p:pic>
        <p:nvPicPr>
          <p:cNvPr id="3" name="Google Shape;84;p1" descr="A logo of a person with a digital face">
            <a:extLst>
              <a:ext uri="{FF2B5EF4-FFF2-40B4-BE49-F238E27FC236}">
                <a16:creationId xmlns:a16="http://schemas.microsoft.com/office/drawing/2014/main" id="{0833FA80-26F2-7D1C-21E5-F5B6FB7CAFE4}"/>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spTree>
    <p:extLst>
      <p:ext uri="{BB962C8B-B14F-4D97-AF65-F5344CB8AC3E}">
        <p14:creationId xmlns:p14="http://schemas.microsoft.com/office/powerpoint/2010/main" val="611191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A71CE-E6D3-F8FE-BA11-3BCCB532894E}"/>
              </a:ext>
            </a:extLst>
          </p:cNvPr>
          <p:cNvSpPr>
            <a:spLocks noGrp="1"/>
          </p:cNvSpPr>
          <p:nvPr>
            <p:ph type="title"/>
          </p:nvPr>
        </p:nvSpPr>
        <p:spPr/>
        <p:txBody>
          <a:bodyPr/>
          <a:lstStyle/>
          <a:p>
            <a:r>
              <a:rPr lang="en-CA" sz="2400" b="1">
                <a:latin typeface="Calibri"/>
                <a:ea typeface="Calibri"/>
                <a:cs typeface="Calibri"/>
              </a:rPr>
              <a:t>Statistical test with Hypothesis and Conclusion </a:t>
            </a:r>
            <a:endParaRPr lang="en-US" sz="2400" b="1">
              <a:latin typeface="Calibri"/>
              <a:ea typeface="Calibri"/>
              <a:cs typeface="Calibri"/>
            </a:endParaRPr>
          </a:p>
          <a:p>
            <a:endParaRPr lang="en-US" b="1"/>
          </a:p>
        </p:txBody>
      </p:sp>
      <p:pic>
        <p:nvPicPr>
          <p:cNvPr id="5" name="Picture Placeholder 4" descr="A screenshot of a computer&#10;&#10;Description automatically generated">
            <a:extLst>
              <a:ext uri="{FF2B5EF4-FFF2-40B4-BE49-F238E27FC236}">
                <a16:creationId xmlns:a16="http://schemas.microsoft.com/office/drawing/2014/main" id="{66C3BBE8-66E8-EB68-90CA-6531783D8A4B}"/>
              </a:ext>
            </a:extLst>
          </p:cNvPr>
          <p:cNvPicPr>
            <a:picLocks noGrp="1" noChangeAspect="1"/>
          </p:cNvPicPr>
          <p:nvPr>
            <p:ph type="pic" idx="1"/>
          </p:nvPr>
        </p:nvPicPr>
        <p:blipFill>
          <a:blip r:embed="rId2"/>
          <a:srcRect l="26422" r="26422"/>
          <a:stretch/>
        </p:blipFill>
        <p:spPr>
          <a:xfrm>
            <a:off x="5183188" y="2275157"/>
            <a:ext cx="6172200" cy="2298160"/>
          </a:xfrm>
        </p:spPr>
      </p:pic>
      <p:sp>
        <p:nvSpPr>
          <p:cNvPr id="4" name="Text Placeholder 3">
            <a:extLst>
              <a:ext uri="{FF2B5EF4-FFF2-40B4-BE49-F238E27FC236}">
                <a16:creationId xmlns:a16="http://schemas.microsoft.com/office/drawing/2014/main" id="{4D10D68F-AB3E-89CC-9238-EE8B7D0B26BE}"/>
              </a:ext>
            </a:extLst>
          </p:cNvPr>
          <p:cNvSpPr>
            <a:spLocks noGrp="1"/>
          </p:cNvSpPr>
          <p:nvPr>
            <p:ph type="body" sz="half" idx="2"/>
          </p:nvPr>
        </p:nvSpPr>
        <p:spPr/>
        <p:txBody>
          <a:bodyPr vert="horz" lIns="91440" tIns="45720" rIns="91440" bIns="45720" rtlCol="0" anchor="t">
            <a:normAutofit lnSpcReduction="10000"/>
          </a:bodyPr>
          <a:lstStyle/>
          <a:p>
            <a:r>
              <a:rPr lang="en-IN" sz="2800" b="1"/>
              <a:t>Hypothesis Testing:</a:t>
            </a:r>
            <a:endParaRPr lang="en-US" sz="2800"/>
          </a:p>
          <a:p>
            <a:pPr marL="285750" indent="-285750">
              <a:buFont typeface="Arial"/>
              <a:buChar char="•"/>
            </a:pPr>
            <a:r>
              <a:rPr lang="en-IN" sz="2800" b="1"/>
              <a:t>H0 </a:t>
            </a:r>
            <a:r>
              <a:rPr lang="en-IN" sz="2800"/>
              <a:t>There is no correlation between FOMO and the intent to travel.</a:t>
            </a:r>
            <a:endParaRPr lang="en-US" sz="2800"/>
          </a:p>
          <a:p>
            <a:pPr marL="285750" indent="-285750">
              <a:buFont typeface="Arial"/>
              <a:buChar char="•"/>
            </a:pPr>
            <a:r>
              <a:rPr lang="en-IN" sz="2800"/>
              <a:t>H1There is a significant positive correlation between FOMO and the intent to travel.</a:t>
            </a:r>
            <a:endParaRPr lang="en-US"/>
          </a:p>
        </p:txBody>
      </p:sp>
    </p:spTree>
    <p:extLst>
      <p:ext uri="{BB962C8B-B14F-4D97-AF65-F5344CB8AC3E}">
        <p14:creationId xmlns:p14="http://schemas.microsoft.com/office/powerpoint/2010/main" val="2748781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4651B-59A6-4C60-6435-401EF7F6E979}"/>
              </a:ext>
            </a:extLst>
          </p:cNvPr>
          <p:cNvSpPr>
            <a:spLocks noGrp="1"/>
          </p:cNvSpPr>
          <p:nvPr>
            <p:ph type="title"/>
          </p:nvPr>
        </p:nvSpPr>
        <p:spPr/>
        <p:txBody>
          <a:bodyPr/>
          <a:lstStyle/>
          <a:p>
            <a:r>
              <a:rPr lang="en-US"/>
              <a:t>INSIGHT</a:t>
            </a:r>
          </a:p>
        </p:txBody>
      </p:sp>
      <p:sp>
        <p:nvSpPr>
          <p:cNvPr id="3" name="Picture Placeholder 2">
            <a:extLst>
              <a:ext uri="{FF2B5EF4-FFF2-40B4-BE49-F238E27FC236}">
                <a16:creationId xmlns:a16="http://schemas.microsoft.com/office/drawing/2014/main" id="{E4F5C87B-F03D-DDA9-1B1D-515F7FBFAA6E}"/>
              </a:ext>
            </a:extLst>
          </p:cNvPr>
          <p:cNvSpPr>
            <a:spLocks noGrp="1"/>
          </p:cNvSpPr>
          <p:nvPr>
            <p:ph idx="1"/>
          </p:nvPr>
        </p:nvSpPr>
        <p:spPr/>
        <p:txBody>
          <a:bodyPr vert="horz" lIns="91440" tIns="45720" rIns="91440" bIns="45720" rtlCol="0" anchor="t">
            <a:normAutofit/>
          </a:bodyPr>
          <a:lstStyle/>
          <a:p>
            <a:pPr marL="457200" lvl="1" indent="0">
              <a:buNone/>
            </a:pPr>
            <a:r>
              <a:rPr lang="en-SG">
                <a:ea typeface="+mn-lt"/>
                <a:cs typeface="+mn-lt"/>
              </a:rPr>
              <a:t> The strong positive correlation (r = 0.77) suggests that individuals with higher levels of FOMO are more likely to have a greater intent to travel. This insight highlights the psychological impact of FOMO on travel behaviour, emphasizing its importance as a motivator for travel-related decisions. This could be leveraged in marketing strategies by emphasizing exclusivity and urgency in travel promotions.</a:t>
            </a:r>
            <a:endParaRPr lang="en-SG"/>
          </a:p>
          <a:p>
            <a:endParaRPr lang="en-SG"/>
          </a:p>
        </p:txBody>
      </p:sp>
    </p:spTree>
    <p:extLst>
      <p:ext uri="{BB962C8B-B14F-4D97-AF65-F5344CB8AC3E}">
        <p14:creationId xmlns:p14="http://schemas.microsoft.com/office/powerpoint/2010/main" val="1655157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3FD79-592C-8FDF-C6B1-AAF6BC5D4A5C}"/>
              </a:ext>
            </a:extLst>
          </p:cNvPr>
          <p:cNvSpPr>
            <a:spLocks noGrp="1"/>
          </p:cNvSpPr>
          <p:nvPr>
            <p:ph type="title"/>
          </p:nvPr>
        </p:nvSpPr>
        <p:spPr/>
        <p:txBody>
          <a:bodyPr/>
          <a:lstStyle/>
          <a:p>
            <a:r>
              <a:rPr lang="en-IN" sz="1600" b="1" dirty="0">
                <a:latin typeface="Aptos"/>
              </a:rPr>
              <a:t>Multiple linear Regression</a:t>
            </a:r>
            <a:br>
              <a:rPr lang="en-IN" sz="1600" b="1" dirty="0">
                <a:latin typeface="Aptos"/>
              </a:rPr>
            </a:br>
            <a:r>
              <a:rPr lang="en-IN" sz="1600" b="1" dirty="0">
                <a:latin typeface="Aptos"/>
              </a:rPr>
              <a:t>Hypothesis Testing:</a:t>
            </a:r>
            <a:endParaRPr lang="en-US" dirty="0"/>
          </a:p>
        </p:txBody>
      </p:sp>
      <p:sp>
        <p:nvSpPr>
          <p:cNvPr id="4" name="Text Placeholder 3">
            <a:extLst>
              <a:ext uri="{FF2B5EF4-FFF2-40B4-BE49-F238E27FC236}">
                <a16:creationId xmlns:a16="http://schemas.microsoft.com/office/drawing/2014/main" id="{E4C1AEC1-1B43-2563-3B6E-08E540582491}"/>
              </a:ext>
            </a:extLst>
          </p:cNvPr>
          <p:cNvSpPr>
            <a:spLocks noGrp="1"/>
          </p:cNvSpPr>
          <p:nvPr>
            <p:ph type="body" sz="half" idx="2"/>
          </p:nvPr>
        </p:nvSpPr>
        <p:spPr/>
        <p:txBody>
          <a:bodyPr vert="horz" lIns="91440" tIns="45720" rIns="91440" bIns="45720" rtlCol="0" anchor="t">
            <a:normAutofit/>
          </a:bodyPr>
          <a:lstStyle/>
          <a:p>
            <a:endParaRPr lang="en-IN" b="1"/>
          </a:p>
          <a:p>
            <a:r>
              <a:rPr lang="en-IN" b="1" dirty="0">
                <a:ea typeface="+mn-lt"/>
                <a:cs typeface="+mn-lt"/>
              </a:rPr>
              <a:t>H0</a:t>
            </a:r>
            <a:r>
              <a:rPr lang="en-IN" dirty="0">
                <a:ea typeface="+mn-lt"/>
                <a:cs typeface="+mn-lt"/>
              </a:rPr>
              <a:t>: None of the selected independent variables like Social Media Engagement, Influence from Social Media Content, Destination Information, Relatable Influencer Content significantly influence the intent to travel.</a:t>
            </a:r>
            <a:endParaRPr lang="en-US" dirty="0"/>
          </a:p>
          <a:p>
            <a:r>
              <a:rPr lang="en-IN" b="1" dirty="0">
                <a:latin typeface="Calibri"/>
                <a:ea typeface="Calibri"/>
                <a:cs typeface="Calibri"/>
              </a:rPr>
              <a:t>H1</a:t>
            </a:r>
            <a:r>
              <a:rPr lang="en-IN" sz="1100" dirty="0">
                <a:latin typeface="Calibri"/>
                <a:ea typeface="Calibri"/>
                <a:cs typeface="Calibri"/>
              </a:rPr>
              <a:t>: </a:t>
            </a:r>
            <a:r>
              <a:rPr lang="en-IN" sz="1800" dirty="0">
                <a:latin typeface="Calibri"/>
                <a:ea typeface="Calibri"/>
                <a:cs typeface="Calibri"/>
              </a:rPr>
              <a:t>At least one of the selected independent variables significantly influences the intent to travel.</a:t>
            </a:r>
            <a:br>
              <a:rPr lang="en-IN" sz="1100" dirty="0">
                <a:latin typeface="Calibri"/>
                <a:ea typeface="Calibri"/>
                <a:cs typeface="Calibri"/>
              </a:rPr>
            </a:br>
            <a:r>
              <a:rPr lang="en-IN" sz="1100" dirty="0">
                <a:latin typeface="Calibri"/>
                <a:ea typeface="Calibri"/>
                <a:cs typeface="Calibri"/>
              </a:rPr>
              <a:t> </a:t>
            </a:r>
            <a:br>
              <a:rPr lang="en-IN" sz="1100" dirty="0">
                <a:latin typeface="Calibri"/>
                <a:ea typeface="Calibri"/>
                <a:cs typeface="Calibri"/>
              </a:rPr>
            </a:br>
            <a:endParaRPr lang="en-IN" sz="1100">
              <a:latin typeface="Calibri"/>
              <a:ea typeface="Calibri"/>
              <a:cs typeface="Calibri"/>
            </a:endParaRPr>
          </a:p>
        </p:txBody>
      </p:sp>
      <p:pic>
        <p:nvPicPr>
          <p:cNvPr id="8" name="Picture 7" descr="A screenshot of a graph&#10;&#10;Description automatically generated">
            <a:extLst>
              <a:ext uri="{FF2B5EF4-FFF2-40B4-BE49-F238E27FC236}">
                <a16:creationId xmlns:a16="http://schemas.microsoft.com/office/drawing/2014/main" id="{4BAA4BC8-F5A9-90BB-A613-3A3086A3B639}"/>
              </a:ext>
            </a:extLst>
          </p:cNvPr>
          <p:cNvPicPr>
            <a:picLocks noChangeAspect="1"/>
          </p:cNvPicPr>
          <p:nvPr/>
        </p:nvPicPr>
        <p:blipFill>
          <a:blip r:embed="rId2"/>
          <a:stretch>
            <a:fillRect/>
          </a:stretch>
        </p:blipFill>
        <p:spPr>
          <a:xfrm>
            <a:off x="5423945" y="657651"/>
            <a:ext cx="5705475" cy="5381625"/>
          </a:xfrm>
          <a:prstGeom prst="rect">
            <a:avLst/>
          </a:prstGeom>
        </p:spPr>
      </p:pic>
    </p:spTree>
    <p:extLst>
      <p:ext uri="{BB962C8B-B14F-4D97-AF65-F5344CB8AC3E}">
        <p14:creationId xmlns:p14="http://schemas.microsoft.com/office/powerpoint/2010/main" val="2427448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E4088-4387-EA9D-9B45-0A5F61CE4FCE}"/>
              </a:ext>
            </a:extLst>
          </p:cNvPr>
          <p:cNvSpPr>
            <a:spLocks noGrp="1"/>
          </p:cNvSpPr>
          <p:nvPr>
            <p:ph type="title"/>
          </p:nvPr>
        </p:nvSpPr>
        <p:spPr/>
        <p:txBody>
          <a:bodyPr/>
          <a:lstStyle/>
          <a:p>
            <a:r>
              <a:rPr lang="en-IN" sz="1600" b="1">
                <a:latin typeface="Aptos"/>
              </a:rPr>
              <a:t>Hypotheses:</a:t>
            </a:r>
            <a:endParaRPr lang="en-US"/>
          </a:p>
        </p:txBody>
      </p:sp>
      <p:pic>
        <p:nvPicPr>
          <p:cNvPr id="5" name="Content Placeholder 4" descr="A screenshot of a test&#10;&#10;Description automatically generated">
            <a:extLst>
              <a:ext uri="{FF2B5EF4-FFF2-40B4-BE49-F238E27FC236}">
                <a16:creationId xmlns:a16="http://schemas.microsoft.com/office/drawing/2014/main" id="{3E95C3C1-151D-8FAC-462C-8814194E96DA}"/>
              </a:ext>
            </a:extLst>
          </p:cNvPr>
          <p:cNvPicPr>
            <a:picLocks noGrp="1" noChangeAspect="1"/>
          </p:cNvPicPr>
          <p:nvPr>
            <p:ph idx="1"/>
          </p:nvPr>
        </p:nvPicPr>
        <p:blipFill>
          <a:blip r:embed="rId2"/>
          <a:stretch>
            <a:fillRect/>
          </a:stretch>
        </p:blipFill>
        <p:spPr>
          <a:xfrm>
            <a:off x="5183188" y="1392008"/>
            <a:ext cx="6172200" cy="4064459"/>
          </a:xfrm>
        </p:spPr>
      </p:pic>
      <p:sp>
        <p:nvSpPr>
          <p:cNvPr id="4" name="Text Placeholder 3">
            <a:extLst>
              <a:ext uri="{FF2B5EF4-FFF2-40B4-BE49-F238E27FC236}">
                <a16:creationId xmlns:a16="http://schemas.microsoft.com/office/drawing/2014/main" id="{C8D8822D-D4A6-7942-19AC-0C0EFB9B70C4}"/>
              </a:ext>
            </a:extLst>
          </p:cNvPr>
          <p:cNvSpPr>
            <a:spLocks noGrp="1"/>
          </p:cNvSpPr>
          <p:nvPr>
            <p:ph type="body" sz="half" idx="2"/>
          </p:nvPr>
        </p:nvSpPr>
        <p:spPr/>
        <p:txBody>
          <a:bodyPr vert="horz" lIns="91440" tIns="45720" rIns="91440" bIns="45720" rtlCol="0" anchor="t">
            <a:normAutofit fontScale="85000" lnSpcReduction="20000"/>
          </a:bodyPr>
          <a:lstStyle/>
          <a:p>
            <a:endParaRPr lang="en-IN" b="1"/>
          </a:p>
          <a:p>
            <a:pPr marL="285750" indent="-285750">
              <a:buFont typeface="Arial"/>
              <a:buChar char="•"/>
            </a:pPr>
            <a:r>
              <a:rPr lang="en-IN" b="1">
                <a:ea typeface="+mn-lt"/>
                <a:cs typeface="+mn-lt"/>
              </a:rPr>
              <a:t>Null Hypothesis </a:t>
            </a:r>
            <a:r>
              <a:rPr lang="en-IN">
                <a:ea typeface="+mn-lt"/>
                <a:cs typeface="+mn-lt"/>
              </a:rPr>
              <a:t>: Fear of missing out does not significantly affect the intent to travel.</a:t>
            </a:r>
            <a:endParaRPr lang="en-US"/>
          </a:p>
          <a:p>
            <a:pPr marL="285750" indent="-285750">
              <a:buFont typeface="Arial"/>
              <a:buChar char="•"/>
            </a:pPr>
            <a:r>
              <a:rPr lang="en-IN" b="1">
                <a:ea typeface="+mn-lt"/>
                <a:cs typeface="+mn-lt"/>
              </a:rPr>
              <a:t>Alternative Hypothesis </a:t>
            </a:r>
            <a:r>
              <a:rPr lang="en-IN">
                <a:ea typeface="+mn-lt"/>
                <a:cs typeface="+mn-lt"/>
              </a:rPr>
              <a:t>: Fear of missing out significantly affects the intent to travel.</a:t>
            </a:r>
            <a:endParaRPr lang="en-US"/>
          </a:p>
          <a:p>
            <a:pPr>
              <a:buFont typeface="Arial"/>
              <a:buChar char="•"/>
            </a:pPr>
            <a:r>
              <a:rPr lang="en-IN"/>
              <a:t>Insight:</a:t>
            </a:r>
          </a:p>
          <a:p>
            <a:pPr>
              <a:buFont typeface="Arial"/>
              <a:buChar char="•"/>
            </a:pPr>
            <a:r>
              <a:rPr lang="en-IN">
                <a:ea typeface="+mn-lt"/>
                <a:cs typeface="+mn-lt"/>
              </a:rPr>
              <a:t>There is a statistically significant difference in "Intent to Travel" between individuals with high and low levels of "Fear of Missing Out (FOMO)." The mean score for "YES"((4.0655) is significantly higher than for "NO" (3.2554), with a mean difference of -0.8100. This indicates that individuals experiencing higher FOMO have a stronger intent to travel.</a:t>
            </a:r>
            <a:endParaRPr lang="en-US">
              <a:ea typeface="+mn-lt"/>
              <a:cs typeface="+mn-lt"/>
            </a:endParaRPr>
          </a:p>
          <a:p>
            <a:r>
              <a:rPr lang="en-IN">
                <a:ea typeface="+mn-lt"/>
                <a:cs typeface="+mn-lt"/>
              </a:rPr>
              <a:t>Decision</a:t>
            </a:r>
            <a:r>
              <a:rPr lang="en-IN"/>
              <a:t>:</a:t>
            </a:r>
            <a:endParaRPr lang="en-US"/>
          </a:p>
          <a:p>
            <a:pPr>
              <a:buFont typeface="Arial"/>
              <a:buChar char="•"/>
            </a:pPr>
            <a:r>
              <a:rPr lang="en-IN">
                <a:ea typeface="+mn-lt"/>
                <a:cs typeface="+mn-lt"/>
              </a:rPr>
              <a:t>Since the analysis reveals a significant relationship, </a:t>
            </a:r>
            <a:r>
              <a:rPr lang="en-IN" b="1">
                <a:ea typeface="+mn-lt"/>
                <a:cs typeface="+mn-lt"/>
              </a:rPr>
              <a:t>accept the hypothesis that "Fear of Missing Out" significantly affects "Intent to Travel."</a:t>
            </a:r>
            <a:endParaRPr lang="en-IN"/>
          </a:p>
          <a:p>
            <a:pPr marL="285750" indent="-285750">
              <a:buFont typeface="Arial"/>
              <a:buChar char="•"/>
            </a:pPr>
            <a:endParaRPr lang="en-IN"/>
          </a:p>
          <a:p>
            <a:endParaRPr lang="en-US"/>
          </a:p>
        </p:txBody>
      </p:sp>
    </p:spTree>
    <p:extLst>
      <p:ext uri="{BB962C8B-B14F-4D97-AF65-F5344CB8AC3E}">
        <p14:creationId xmlns:p14="http://schemas.microsoft.com/office/powerpoint/2010/main" val="532505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113B9-E65E-0971-3ABD-2441FA2406F6}"/>
              </a:ext>
            </a:extLst>
          </p:cNvPr>
          <p:cNvSpPr>
            <a:spLocks noGrp="1"/>
          </p:cNvSpPr>
          <p:nvPr>
            <p:ph type="title"/>
          </p:nvPr>
        </p:nvSpPr>
        <p:spPr/>
        <p:txBody>
          <a:bodyPr/>
          <a:lstStyle/>
          <a:p>
            <a:r>
              <a:rPr lang="en-IN" sz="1600" b="1">
                <a:latin typeface="Aptos"/>
              </a:rPr>
              <a:t>Hypotheses:</a:t>
            </a:r>
            <a:endParaRPr lang="en-US"/>
          </a:p>
        </p:txBody>
      </p:sp>
      <p:pic>
        <p:nvPicPr>
          <p:cNvPr id="5" name="Content Placeholder 4" descr="A screenshot of a test&#10;&#10;Description automatically generated">
            <a:extLst>
              <a:ext uri="{FF2B5EF4-FFF2-40B4-BE49-F238E27FC236}">
                <a16:creationId xmlns:a16="http://schemas.microsoft.com/office/drawing/2014/main" id="{E302FD73-9DB2-C71B-392D-213FFB227E0E}"/>
              </a:ext>
            </a:extLst>
          </p:cNvPr>
          <p:cNvPicPr>
            <a:picLocks noGrp="1" noChangeAspect="1"/>
          </p:cNvPicPr>
          <p:nvPr>
            <p:ph idx="1"/>
          </p:nvPr>
        </p:nvPicPr>
        <p:blipFill>
          <a:blip r:embed="rId2"/>
          <a:stretch>
            <a:fillRect/>
          </a:stretch>
        </p:blipFill>
        <p:spPr>
          <a:xfrm>
            <a:off x="5183188" y="1234419"/>
            <a:ext cx="6172200" cy="4379636"/>
          </a:xfrm>
        </p:spPr>
      </p:pic>
      <p:sp>
        <p:nvSpPr>
          <p:cNvPr id="4" name="Text Placeholder 3">
            <a:extLst>
              <a:ext uri="{FF2B5EF4-FFF2-40B4-BE49-F238E27FC236}">
                <a16:creationId xmlns:a16="http://schemas.microsoft.com/office/drawing/2014/main" id="{CD17EAD8-50AD-1F20-487C-08D40B20F57B}"/>
              </a:ext>
            </a:extLst>
          </p:cNvPr>
          <p:cNvSpPr>
            <a:spLocks noGrp="1"/>
          </p:cNvSpPr>
          <p:nvPr>
            <p:ph type="body" sz="half" idx="2"/>
          </p:nvPr>
        </p:nvSpPr>
        <p:spPr/>
        <p:txBody>
          <a:bodyPr vert="horz" lIns="91440" tIns="45720" rIns="91440" bIns="45720" rtlCol="0" anchor="t">
            <a:normAutofit/>
          </a:bodyPr>
          <a:lstStyle/>
          <a:p>
            <a:r>
              <a:rPr lang="en-IN" b="1">
                <a:ea typeface="+mn-lt"/>
                <a:cs typeface="+mn-lt"/>
              </a:rPr>
              <a:t> H0</a:t>
            </a:r>
            <a:r>
              <a:rPr lang="en-IN">
                <a:ea typeface="+mn-lt"/>
                <a:cs typeface="+mn-lt"/>
              </a:rPr>
              <a:t>: Influencer credibility does not significantly affect the intent to travel.</a:t>
            </a:r>
            <a:endParaRPr lang="en-US"/>
          </a:p>
          <a:p>
            <a:r>
              <a:rPr lang="en-IN" sz="1100" b="1">
                <a:latin typeface="Calibri"/>
                <a:ea typeface="Calibri"/>
                <a:cs typeface="Calibri"/>
              </a:rPr>
              <a:t>H1</a:t>
            </a:r>
            <a:r>
              <a:rPr lang="en-IN" sz="1100">
                <a:latin typeface="Calibri"/>
                <a:ea typeface="Calibri"/>
                <a:cs typeface="Calibri"/>
              </a:rPr>
              <a:t>: </a:t>
            </a:r>
            <a:r>
              <a:rPr lang="en-IN">
                <a:latin typeface="Calibri"/>
                <a:ea typeface="Calibri"/>
                <a:cs typeface="Calibri"/>
              </a:rPr>
              <a:t>Influencer credibility significantly affects the intent to travel</a:t>
            </a:r>
            <a:endParaRPr lang="en-US" err="1"/>
          </a:p>
        </p:txBody>
      </p:sp>
    </p:spTree>
    <p:extLst>
      <p:ext uri="{BB962C8B-B14F-4D97-AF65-F5344CB8AC3E}">
        <p14:creationId xmlns:p14="http://schemas.microsoft.com/office/powerpoint/2010/main" val="4246050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84FF3-DE6A-FE70-25CE-CC5FD91009D4}"/>
              </a:ext>
            </a:extLst>
          </p:cNvPr>
          <p:cNvSpPr>
            <a:spLocks noGrp="1"/>
          </p:cNvSpPr>
          <p:nvPr>
            <p:ph type="title"/>
          </p:nvPr>
        </p:nvSpPr>
        <p:spPr/>
        <p:txBody>
          <a:bodyPr/>
          <a:lstStyle/>
          <a:p>
            <a:r>
              <a:rPr lang="en-US"/>
              <a:t>INSIGHT</a:t>
            </a:r>
          </a:p>
        </p:txBody>
      </p:sp>
      <p:sp>
        <p:nvSpPr>
          <p:cNvPr id="3" name="Content Placeholder 2">
            <a:extLst>
              <a:ext uri="{FF2B5EF4-FFF2-40B4-BE49-F238E27FC236}">
                <a16:creationId xmlns:a16="http://schemas.microsoft.com/office/drawing/2014/main" id="{89765AAF-8D94-C39F-67E0-6326EC9B8B1E}"/>
              </a:ext>
            </a:extLst>
          </p:cNvPr>
          <p:cNvSpPr>
            <a:spLocks noGrp="1"/>
          </p:cNvSpPr>
          <p:nvPr>
            <p:ph idx="1"/>
          </p:nvPr>
        </p:nvSpPr>
        <p:spPr/>
        <p:txBody>
          <a:bodyPr vert="horz" lIns="91440" tIns="45720" rIns="91440" bIns="45720" rtlCol="0" anchor="t">
            <a:normAutofit fontScale="92500" lnSpcReduction="20000"/>
          </a:bodyPr>
          <a:lstStyle/>
          <a:p>
            <a:pPr marL="0" indent="0">
              <a:buNone/>
            </a:pPr>
            <a:endParaRPr lang="en-US"/>
          </a:p>
          <a:p>
            <a:r>
              <a:rPr lang="en-US">
                <a:ea typeface="+mn-lt"/>
                <a:cs typeface="+mn-lt"/>
              </a:rPr>
              <a:t>There is a statistically significant difference in "Intent to Travel" based on the "Influencer Credibility Criteria." Respondents who perceive influencers as credible (YES) have a significantly higher mean score (4.0544) compared to those who do not (NO 3.5776). The mean difference of -0.4768 is both significant (p &lt; 0.05) and meaningful. This suggests that trust in influencer credibility positively impacts travel intent.</a:t>
            </a:r>
            <a:endParaRPr lang="en-US"/>
          </a:p>
          <a:p>
            <a:pPr marL="0" indent="0">
              <a:buNone/>
            </a:pPr>
            <a:endParaRPr lang="en-US"/>
          </a:p>
          <a:p>
            <a:r>
              <a:rPr lang="en-US"/>
              <a:t>Decision:</a:t>
            </a:r>
          </a:p>
          <a:p>
            <a:r>
              <a:rPr lang="en-US">
                <a:ea typeface="+mn-lt"/>
                <a:cs typeface="+mn-lt"/>
              </a:rPr>
              <a:t>Since the analysis reveals a significant relationship, </a:t>
            </a:r>
            <a:r>
              <a:rPr lang="en-US" b="1">
                <a:ea typeface="+mn-lt"/>
                <a:cs typeface="+mn-lt"/>
              </a:rPr>
              <a:t>accept the hypothesis that "Influencer Credibility Criteria" significantly affects "Intent to Travel."</a:t>
            </a:r>
            <a:endParaRPr lang="en-US"/>
          </a:p>
          <a:p>
            <a:endParaRPr lang="en-US"/>
          </a:p>
        </p:txBody>
      </p:sp>
    </p:spTree>
    <p:extLst>
      <p:ext uri="{BB962C8B-B14F-4D97-AF65-F5344CB8AC3E}">
        <p14:creationId xmlns:p14="http://schemas.microsoft.com/office/powerpoint/2010/main" val="1580063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A89D7-A493-2901-48EE-3DBBFD9ED040}"/>
              </a:ext>
            </a:extLst>
          </p:cNvPr>
          <p:cNvSpPr>
            <a:spLocks noGrp="1"/>
          </p:cNvSpPr>
          <p:nvPr>
            <p:ph type="title"/>
          </p:nvPr>
        </p:nvSpPr>
        <p:spPr/>
        <p:txBody>
          <a:bodyPr/>
          <a:lstStyle/>
          <a:p>
            <a:r>
              <a:rPr lang="en-IN" sz="1600" b="1">
                <a:latin typeface="Aptos"/>
              </a:rPr>
              <a:t>Hypotheses</a:t>
            </a:r>
            <a:endParaRPr lang="en-US"/>
          </a:p>
        </p:txBody>
      </p:sp>
      <p:pic>
        <p:nvPicPr>
          <p:cNvPr id="5" name="Content Placeholder 4" descr="A screenshot of a test&#10;&#10;Description automatically generated">
            <a:extLst>
              <a:ext uri="{FF2B5EF4-FFF2-40B4-BE49-F238E27FC236}">
                <a16:creationId xmlns:a16="http://schemas.microsoft.com/office/drawing/2014/main" id="{A97A3007-09E2-30C9-7BC0-7D9ED9E754D5}"/>
              </a:ext>
            </a:extLst>
          </p:cNvPr>
          <p:cNvPicPr>
            <a:picLocks noGrp="1" noChangeAspect="1"/>
          </p:cNvPicPr>
          <p:nvPr>
            <p:ph idx="1"/>
          </p:nvPr>
        </p:nvPicPr>
        <p:blipFill>
          <a:blip r:embed="rId2"/>
          <a:stretch>
            <a:fillRect/>
          </a:stretch>
        </p:blipFill>
        <p:spPr>
          <a:xfrm>
            <a:off x="5183188" y="1048535"/>
            <a:ext cx="6172200" cy="4751404"/>
          </a:xfrm>
        </p:spPr>
      </p:pic>
      <p:sp>
        <p:nvSpPr>
          <p:cNvPr id="4" name="Text Placeholder 3">
            <a:extLst>
              <a:ext uri="{FF2B5EF4-FFF2-40B4-BE49-F238E27FC236}">
                <a16:creationId xmlns:a16="http://schemas.microsoft.com/office/drawing/2014/main" id="{76DF4B25-C419-87F5-E031-D0E527651CDA}"/>
              </a:ext>
            </a:extLst>
          </p:cNvPr>
          <p:cNvSpPr>
            <a:spLocks noGrp="1"/>
          </p:cNvSpPr>
          <p:nvPr>
            <p:ph type="body" sz="half" idx="2"/>
          </p:nvPr>
        </p:nvSpPr>
        <p:spPr/>
        <p:txBody>
          <a:bodyPr vert="horz" lIns="91440" tIns="45720" rIns="91440" bIns="45720" rtlCol="0" anchor="t">
            <a:normAutofit/>
          </a:bodyPr>
          <a:lstStyle/>
          <a:p>
            <a:pPr marL="285750" indent="-285750">
              <a:buFont typeface="Arial"/>
              <a:buChar char="•"/>
            </a:pPr>
            <a:r>
              <a:rPr lang="en-IN" b="1">
                <a:ea typeface="+mn-lt"/>
                <a:cs typeface="+mn-lt"/>
              </a:rPr>
              <a:t>H0</a:t>
            </a:r>
            <a:r>
              <a:rPr lang="en-IN">
                <a:ea typeface="+mn-lt"/>
                <a:cs typeface="+mn-lt"/>
              </a:rPr>
              <a:t>: Social media engagement does not significantly affect the intent to travel.</a:t>
            </a:r>
            <a:endParaRPr lang="en-US"/>
          </a:p>
          <a:p>
            <a:pPr marL="285750" indent="-285750">
              <a:buFont typeface="Arial"/>
              <a:buChar char="•"/>
            </a:pPr>
            <a:r>
              <a:rPr lang="en-IN" b="1">
                <a:ea typeface="+mn-lt"/>
                <a:cs typeface="+mn-lt"/>
              </a:rPr>
              <a:t>H1 </a:t>
            </a:r>
            <a:r>
              <a:rPr lang="en-IN">
                <a:ea typeface="+mn-lt"/>
                <a:cs typeface="+mn-lt"/>
              </a:rPr>
              <a:t>: Social media engagement significantly affects the intent to travel.</a:t>
            </a:r>
            <a:endParaRPr lang="en-US"/>
          </a:p>
          <a:p>
            <a:endParaRPr lang="en-US"/>
          </a:p>
        </p:txBody>
      </p:sp>
    </p:spTree>
    <p:extLst>
      <p:ext uri="{BB962C8B-B14F-4D97-AF65-F5344CB8AC3E}">
        <p14:creationId xmlns:p14="http://schemas.microsoft.com/office/powerpoint/2010/main" val="4241895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C055-79AD-4734-B52E-B6923E69BD4F}"/>
              </a:ext>
            </a:extLst>
          </p:cNvPr>
          <p:cNvSpPr>
            <a:spLocks noGrp="1"/>
          </p:cNvSpPr>
          <p:nvPr>
            <p:ph type="title"/>
          </p:nvPr>
        </p:nvSpPr>
        <p:spPr/>
        <p:txBody>
          <a:bodyPr/>
          <a:lstStyle/>
          <a:p>
            <a:r>
              <a:rPr lang="en-US"/>
              <a:t>INSIGHT</a:t>
            </a:r>
          </a:p>
        </p:txBody>
      </p:sp>
      <p:sp>
        <p:nvSpPr>
          <p:cNvPr id="3" name="Content Placeholder 2">
            <a:extLst>
              <a:ext uri="{FF2B5EF4-FFF2-40B4-BE49-F238E27FC236}">
                <a16:creationId xmlns:a16="http://schemas.microsoft.com/office/drawing/2014/main" id="{B9EF10C4-47A0-09EF-C858-AA114B5F8532}"/>
              </a:ext>
            </a:extLst>
          </p:cNvPr>
          <p:cNvSpPr>
            <a:spLocks noGrp="1"/>
          </p:cNvSpPr>
          <p:nvPr>
            <p:ph idx="1"/>
          </p:nvPr>
        </p:nvSpPr>
        <p:spPr/>
        <p:txBody>
          <a:bodyPr vert="horz" lIns="91440" tIns="45720" rIns="91440" bIns="45720" rtlCol="0" anchor="t">
            <a:normAutofit fontScale="85000" lnSpcReduction="10000"/>
          </a:bodyPr>
          <a:lstStyle/>
          <a:p>
            <a:pPr marL="0" indent="0">
              <a:buNone/>
            </a:pPr>
            <a:endParaRPr lang="en-US"/>
          </a:p>
          <a:p>
            <a:r>
              <a:rPr lang="en-US">
                <a:ea typeface="+mn-lt"/>
                <a:cs typeface="+mn-lt"/>
              </a:rPr>
              <a:t>There is a statistically significant difference in "Intent to Travel" between individuals with high and low levels of "Social Media Engagement." Respondents with higher social media engagement (YES) have a significantly higher mean intent to travel (4.1127) compared to those with lower engagement (NO 3.2957). The mean difference of -0.8170 is both significant (p &lt; 0.0001) and substantial. This suggests that social media engagement plays a critical role in influencing travel intentions.</a:t>
            </a:r>
            <a:br>
              <a:rPr lang="en-US"/>
            </a:br>
            <a:endParaRPr lang="en-US"/>
          </a:p>
          <a:p>
            <a:pPr marL="0" indent="0">
              <a:buNone/>
            </a:pPr>
            <a:r>
              <a:rPr lang="en-US"/>
              <a:t> Decision:</a:t>
            </a:r>
          </a:p>
          <a:p>
            <a:r>
              <a:rPr lang="en-US">
                <a:ea typeface="+mn-lt"/>
                <a:cs typeface="+mn-lt"/>
              </a:rPr>
              <a:t>Since the analysis reveals a significant relationship, accept the hypothesis that "Social Media Engagement" significantly affects "Intent to Travel.</a:t>
            </a:r>
            <a:r>
              <a:rPr lang="en-US" b="1">
                <a:ea typeface="+mn-lt"/>
                <a:cs typeface="+mn-lt"/>
              </a:rPr>
              <a:t>"</a:t>
            </a:r>
            <a:endParaRPr lang="en-US"/>
          </a:p>
          <a:p>
            <a:endParaRPr lang="en-US"/>
          </a:p>
        </p:txBody>
      </p:sp>
    </p:spTree>
    <p:extLst>
      <p:ext uri="{BB962C8B-B14F-4D97-AF65-F5344CB8AC3E}">
        <p14:creationId xmlns:p14="http://schemas.microsoft.com/office/powerpoint/2010/main" val="1988425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5"/>
          <p:cNvSpPr txBox="1"/>
          <p:nvPr/>
        </p:nvSpPr>
        <p:spPr>
          <a:xfrm>
            <a:off x="2746218" y="3078019"/>
            <a:ext cx="6699564" cy="707846"/>
          </a:xfrm>
          <a:prstGeom prst="rect">
            <a:avLst/>
          </a:prstGeom>
          <a:noFill/>
          <a:ln>
            <a:noFill/>
          </a:ln>
        </p:spPr>
        <p:txBody>
          <a:bodyPr spcFirstLastPara="1" wrap="square" lIns="91425" tIns="45700" rIns="91425" bIns="45700" anchor="t" anchorCtr="0">
            <a:spAutoFit/>
          </a:bodyPr>
          <a:lstStyle/>
          <a:p>
            <a:r>
              <a:rPr lang="en-US" sz="4000" b="1">
                <a:solidFill>
                  <a:schemeClr val="dk1"/>
                </a:solidFill>
              </a:rPr>
              <a:t>RESEARCH METHODOLOGY</a:t>
            </a:r>
          </a:p>
        </p:txBody>
      </p:sp>
      <p:pic>
        <p:nvPicPr>
          <p:cNvPr id="3" name="Google Shape;84;p1" descr="A logo of a person with a digital face">
            <a:extLst>
              <a:ext uri="{FF2B5EF4-FFF2-40B4-BE49-F238E27FC236}">
                <a16:creationId xmlns:a16="http://schemas.microsoft.com/office/drawing/2014/main" id="{D68DBF56-8203-E5AA-D330-0CC10529B8EE}"/>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spTree>
    <p:extLst>
      <p:ext uri="{BB962C8B-B14F-4D97-AF65-F5344CB8AC3E}">
        <p14:creationId xmlns:p14="http://schemas.microsoft.com/office/powerpoint/2010/main" val="2245283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0EAD8-7CDF-BB34-F894-AFBF6A36C24E}"/>
              </a:ext>
            </a:extLst>
          </p:cNvPr>
          <p:cNvSpPr>
            <a:spLocks noGrp="1"/>
          </p:cNvSpPr>
          <p:nvPr>
            <p:ph type="title"/>
          </p:nvPr>
        </p:nvSpPr>
        <p:spPr/>
        <p:txBody>
          <a:bodyPr/>
          <a:lstStyle/>
          <a:p>
            <a:r>
              <a:rPr lang="en-IN" sz="1600" b="1">
                <a:latin typeface="Aptos"/>
              </a:rPr>
              <a:t>Hypothesis</a:t>
            </a:r>
            <a:endParaRPr lang="en-US"/>
          </a:p>
        </p:txBody>
      </p:sp>
      <p:pic>
        <p:nvPicPr>
          <p:cNvPr id="5" name="Content Placeholder 4" descr="A screenshot of a table&#10;&#10;Description automatically generated">
            <a:extLst>
              <a:ext uri="{FF2B5EF4-FFF2-40B4-BE49-F238E27FC236}">
                <a16:creationId xmlns:a16="http://schemas.microsoft.com/office/drawing/2014/main" id="{90D7EF34-10ED-9747-4A54-72283F93A7EF}"/>
              </a:ext>
            </a:extLst>
          </p:cNvPr>
          <p:cNvPicPr>
            <a:picLocks noGrp="1" noChangeAspect="1"/>
          </p:cNvPicPr>
          <p:nvPr>
            <p:ph idx="1"/>
          </p:nvPr>
        </p:nvPicPr>
        <p:blipFill>
          <a:blip r:embed="rId2"/>
          <a:stretch>
            <a:fillRect/>
          </a:stretch>
        </p:blipFill>
        <p:spPr>
          <a:xfrm>
            <a:off x="5183188" y="1179136"/>
            <a:ext cx="6172200" cy="4490202"/>
          </a:xfrm>
        </p:spPr>
      </p:pic>
      <p:sp>
        <p:nvSpPr>
          <p:cNvPr id="4" name="Text Placeholder 3">
            <a:extLst>
              <a:ext uri="{FF2B5EF4-FFF2-40B4-BE49-F238E27FC236}">
                <a16:creationId xmlns:a16="http://schemas.microsoft.com/office/drawing/2014/main" id="{D2B69B40-0D90-EEE7-7623-8090F42CCF55}"/>
              </a:ext>
            </a:extLst>
          </p:cNvPr>
          <p:cNvSpPr>
            <a:spLocks noGrp="1"/>
          </p:cNvSpPr>
          <p:nvPr>
            <p:ph type="body" sz="half" idx="2"/>
          </p:nvPr>
        </p:nvSpPr>
        <p:spPr/>
        <p:txBody>
          <a:bodyPr vert="horz" lIns="91440" tIns="45720" rIns="91440" bIns="45720" rtlCol="0" anchor="t">
            <a:normAutofit fontScale="85000" lnSpcReduction="20000"/>
          </a:bodyPr>
          <a:lstStyle/>
          <a:p>
            <a:pPr marL="285750" indent="-285750">
              <a:buFont typeface="Arial"/>
              <a:buChar char="•"/>
            </a:pPr>
            <a:r>
              <a:rPr lang="en-IN" b="1">
                <a:ea typeface="+mn-lt"/>
                <a:cs typeface="+mn-lt"/>
              </a:rPr>
              <a:t>H0</a:t>
            </a:r>
            <a:r>
              <a:rPr lang="en-IN">
                <a:ea typeface="+mn-lt"/>
                <a:cs typeface="+mn-lt"/>
              </a:rPr>
              <a:t>: Social media feedback does not significantly affect the intent to travel.</a:t>
            </a:r>
            <a:endParaRPr lang="en-US"/>
          </a:p>
          <a:p>
            <a:pPr marL="285750" indent="-285750">
              <a:buFont typeface="Arial"/>
              <a:buChar char="•"/>
            </a:pPr>
            <a:r>
              <a:rPr lang="en-IN" b="1">
                <a:ea typeface="+mn-lt"/>
                <a:cs typeface="+mn-lt"/>
              </a:rPr>
              <a:t>H1 </a:t>
            </a:r>
            <a:r>
              <a:rPr lang="en-IN">
                <a:ea typeface="+mn-lt"/>
                <a:cs typeface="+mn-lt"/>
              </a:rPr>
              <a:t>: Social media feedback significantly affects the intent to travel.</a:t>
            </a:r>
            <a:endParaRPr lang="en-US"/>
          </a:p>
          <a:p>
            <a:r>
              <a:rPr lang="en-IN" b="1"/>
              <a:t>Insight:</a:t>
            </a:r>
          </a:p>
          <a:p>
            <a:pPr>
              <a:buFont typeface="Arial"/>
              <a:buChar char="•"/>
            </a:pPr>
            <a:r>
              <a:rPr lang="en-IN">
                <a:ea typeface="+mn-lt"/>
                <a:cs typeface="+mn-lt"/>
              </a:rPr>
              <a:t>There is a statistically significant difference in "Intent to Travel" based on "Social Media Feedback." Respondents who received positive feedback (YES) have a significantly higher mean intent to travel (4.0000) compared to those who did not (NO 3.2609). The mean difference of -0.7391 is substantial and meaningful, suggesting that social media feedback strongly influences travel decisions.</a:t>
            </a:r>
            <a:endParaRPr lang="en-IN"/>
          </a:p>
          <a:p>
            <a:r>
              <a:rPr lang="en-IN"/>
              <a:t> Decision:</a:t>
            </a:r>
          </a:p>
          <a:p>
            <a:pPr>
              <a:buFont typeface="Arial"/>
              <a:buChar char="•"/>
            </a:pPr>
            <a:r>
              <a:rPr lang="en-IN">
                <a:ea typeface="+mn-lt"/>
                <a:cs typeface="+mn-lt"/>
              </a:rPr>
              <a:t>Since the analysis reveals a significant relationship, accept the hypothesis that "Social Media Feedback" significantly affects "Intent to Travel.</a:t>
            </a:r>
            <a:r>
              <a:rPr lang="en-IN" b="1">
                <a:ea typeface="+mn-lt"/>
                <a:cs typeface="+mn-lt"/>
              </a:rPr>
              <a:t>"</a:t>
            </a:r>
            <a:endParaRPr lang="en-IN"/>
          </a:p>
          <a:p>
            <a:pPr marL="285750" indent="-285750">
              <a:buFont typeface="Arial"/>
              <a:buChar char="•"/>
            </a:pPr>
            <a:endParaRPr lang="en-IN"/>
          </a:p>
          <a:p>
            <a:endParaRPr lang="en-US"/>
          </a:p>
        </p:txBody>
      </p:sp>
      <p:sp>
        <p:nvSpPr>
          <p:cNvPr id="6" name="TextBox 5">
            <a:extLst>
              <a:ext uri="{FF2B5EF4-FFF2-40B4-BE49-F238E27FC236}">
                <a16:creationId xmlns:a16="http://schemas.microsoft.com/office/drawing/2014/main" id="{DBFB4DC5-85C5-6F5C-9CE4-BD553F9A101F}"/>
              </a:ext>
            </a:extLst>
          </p:cNvPr>
          <p:cNvSpPr txBox="1"/>
          <p:nvPr/>
        </p:nvSpPr>
        <p:spPr>
          <a:xfrm>
            <a:off x="811545" y="635122"/>
            <a:ext cx="25052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T-Test</a:t>
            </a:r>
          </a:p>
        </p:txBody>
      </p:sp>
    </p:spTree>
    <p:extLst>
      <p:ext uri="{BB962C8B-B14F-4D97-AF65-F5344CB8AC3E}">
        <p14:creationId xmlns:p14="http://schemas.microsoft.com/office/powerpoint/2010/main" val="1359368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FDD1-B510-735E-07BC-993ACAAF2DE5}"/>
              </a:ext>
            </a:extLst>
          </p:cNvPr>
          <p:cNvSpPr>
            <a:spLocks noGrp="1"/>
          </p:cNvSpPr>
          <p:nvPr>
            <p:ph type="title"/>
          </p:nvPr>
        </p:nvSpPr>
        <p:spPr/>
        <p:txBody>
          <a:bodyPr/>
          <a:lstStyle/>
          <a:p>
            <a:r>
              <a:rPr lang="en-IN" sz="1600" b="1">
                <a:latin typeface="Aptos"/>
              </a:rPr>
              <a:t>Hypotheses</a:t>
            </a:r>
            <a:endParaRPr lang="en-US"/>
          </a:p>
        </p:txBody>
      </p:sp>
      <p:pic>
        <p:nvPicPr>
          <p:cNvPr id="5" name="Content Placeholder 4" descr="A screenshot of a test&#10;&#10;Description automatically generated">
            <a:extLst>
              <a:ext uri="{FF2B5EF4-FFF2-40B4-BE49-F238E27FC236}">
                <a16:creationId xmlns:a16="http://schemas.microsoft.com/office/drawing/2014/main" id="{BBF815E6-FB87-7A26-A729-598CA7B00D56}"/>
              </a:ext>
            </a:extLst>
          </p:cNvPr>
          <p:cNvPicPr>
            <a:picLocks noGrp="1" noChangeAspect="1"/>
          </p:cNvPicPr>
          <p:nvPr>
            <p:ph idx="1"/>
          </p:nvPr>
        </p:nvPicPr>
        <p:blipFill>
          <a:blip r:embed="rId2"/>
          <a:stretch>
            <a:fillRect/>
          </a:stretch>
        </p:blipFill>
        <p:spPr>
          <a:xfrm>
            <a:off x="5183188" y="1290232"/>
            <a:ext cx="6172200" cy="4268011"/>
          </a:xfrm>
        </p:spPr>
      </p:pic>
      <p:sp>
        <p:nvSpPr>
          <p:cNvPr id="4" name="Text Placeholder 3">
            <a:extLst>
              <a:ext uri="{FF2B5EF4-FFF2-40B4-BE49-F238E27FC236}">
                <a16:creationId xmlns:a16="http://schemas.microsoft.com/office/drawing/2014/main" id="{34FB884C-FE38-C4A6-D86B-731A15033D90}"/>
              </a:ext>
            </a:extLst>
          </p:cNvPr>
          <p:cNvSpPr>
            <a:spLocks noGrp="1"/>
          </p:cNvSpPr>
          <p:nvPr>
            <p:ph type="body" sz="half" idx="2"/>
          </p:nvPr>
        </p:nvSpPr>
        <p:spPr/>
        <p:txBody>
          <a:bodyPr vert="horz" lIns="91440" tIns="45720" rIns="91440" bIns="45720" rtlCol="0" anchor="t">
            <a:normAutofit/>
          </a:bodyPr>
          <a:lstStyle/>
          <a:p>
            <a:endParaRPr lang="en-IN" b="1"/>
          </a:p>
          <a:p>
            <a:pPr marL="285750" indent="-285750">
              <a:buFont typeface="Arial"/>
              <a:buChar char="•"/>
            </a:pPr>
            <a:r>
              <a:rPr lang="en-IN" b="1">
                <a:ea typeface="+mn-lt"/>
                <a:cs typeface="+mn-lt"/>
              </a:rPr>
              <a:t>H0</a:t>
            </a:r>
            <a:r>
              <a:rPr lang="en-IN">
                <a:ea typeface="+mn-lt"/>
                <a:cs typeface="+mn-lt"/>
              </a:rPr>
              <a:t>: Influence from social media content does not significantly affect the intent to travel.</a:t>
            </a:r>
            <a:endParaRPr lang="en-US"/>
          </a:p>
          <a:p>
            <a:pPr marL="285750" indent="-285750">
              <a:buFont typeface="Arial"/>
              <a:buChar char="•"/>
            </a:pPr>
            <a:r>
              <a:rPr lang="en-IN" b="1">
                <a:ea typeface="+mn-lt"/>
                <a:cs typeface="+mn-lt"/>
              </a:rPr>
              <a:t>H1</a:t>
            </a:r>
            <a:r>
              <a:rPr lang="en-IN">
                <a:ea typeface="+mn-lt"/>
                <a:cs typeface="+mn-lt"/>
              </a:rPr>
              <a:t>: Influence from social media content significantly affects the intent to travel.</a:t>
            </a:r>
            <a:endParaRPr lang="en-US"/>
          </a:p>
          <a:p>
            <a:endParaRPr lang="en-US"/>
          </a:p>
        </p:txBody>
      </p:sp>
    </p:spTree>
    <p:extLst>
      <p:ext uri="{BB962C8B-B14F-4D97-AF65-F5344CB8AC3E}">
        <p14:creationId xmlns:p14="http://schemas.microsoft.com/office/powerpoint/2010/main" val="790167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9DFFD-D528-736A-437C-B3F4F5BE5979}"/>
              </a:ext>
            </a:extLst>
          </p:cNvPr>
          <p:cNvSpPr>
            <a:spLocks noGrp="1"/>
          </p:cNvSpPr>
          <p:nvPr>
            <p:ph type="title"/>
          </p:nvPr>
        </p:nvSpPr>
        <p:spPr/>
        <p:txBody>
          <a:bodyPr/>
          <a:lstStyle/>
          <a:p>
            <a:r>
              <a:rPr lang="en-US"/>
              <a:t>INSIGHT</a:t>
            </a:r>
          </a:p>
        </p:txBody>
      </p:sp>
      <p:sp>
        <p:nvSpPr>
          <p:cNvPr id="3" name="Content Placeholder 2">
            <a:extLst>
              <a:ext uri="{FF2B5EF4-FFF2-40B4-BE49-F238E27FC236}">
                <a16:creationId xmlns:a16="http://schemas.microsoft.com/office/drawing/2014/main" id="{54B91663-6CB7-A33D-B73B-B8AAA5A91644}"/>
              </a:ext>
            </a:extLst>
          </p:cNvPr>
          <p:cNvSpPr>
            <a:spLocks noGrp="1"/>
          </p:cNvSpPr>
          <p:nvPr>
            <p:ph idx="1"/>
          </p:nvPr>
        </p:nvSpPr>
        <p:spPr/>
        <p:txBody>
          <a:bodyPr vert="horz" lIns="91440" tIns="45720" rIns="91440" bIns="45720" rtlCol="0" anchor="t">
            <a:normAutofit lnSpcReduction="10000"/>
          </a:bodyPr>
          <a:lstStyle/>
          <a:p>
            <a:r>
              <a:rPr lang="en-US">
                <a:ea typeface="+mn-lt"/>
                <a:cs typeface="+mn-lt"/>
              </a:rPr>
              <a:t>There is a statistically significant difference in "Intent to Travel" between individuals influenced by social media content and those who are not. Respondents in the "YES" group (Mean: 3.7367) have a significantly higher intent to travel compared to the "NO" group (Mean: 3.1714). The mean difference of -0.5653 is substantial and meaningful, indicating that influence from social media content strongly impacts travel decisions.</a:t>
            </a:r>
            <a:endParaRPr lang="en-US"/>
          </a:p>
          <a:p>
            <a:pPr marL="0" indent="0">
              <a:buNone/>
            </a:pPr>
            <a:r>
              <a:rPr lang="en-US"/>
              <a:t> Decision:</a:t>
            </a:r>
          </a:p>
          <a:p>
            <a:r>
              <a:rPr lang="en-US">
                <a:ea typeface="+mn-lt"/>
                <a:cs typeface="+mn-lt"/>
              </a:rPr>
              <a:t>Since the analysis reveals a significant relationship, accept the hypothesis that "Influence From Social Media Content" significantly affects "Intent to Travel."</a:t>
            </a:r>
            <a:endParaRPr lang="en-US"/>
          </a:p>
          <a:p>
            <a:endParaRPr lang="en-US"/>
          </a:p>
        </p:txBody>
      </p:sp>
    </p:spTree>
    <p:extLst>
      <p:ext uri="{BB962C8B-B14F-4D97-AF65-F5344CB8AC3E}">
        <p14:creationId xmlns:p14="http://schemas.microsoft.com/office/powerpoint/2010/main" val="2810460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6F2EE-74A0-4DD2-2741-2A45A88872E5}"/>
              </a:ext>
            </a:extLst>
          </p:cNvPr>
          <p:cNvSpPr>
            <a:spLocks noGrp="1"/>
          </p:cNvSpPr>
          <p:nvPr>
            <p:ph type="title"/>
          </p:nvPr>
        </p:nvSpPr>
        <p:spPr/>
        <p:txBody>
          <a:bodyPr/>
          <a:lstStyle/>
          <a:p>
            <a:r>
              <a:rPr lang="en-IN" sz="1600" b="1">
                <a:latin typeface="Aptos"/>
              </a:rPr>
              <a:t>Hypotheses</a:t>
            </a:r>
            <a:endParaRPr lang="en-US"/>
          </a:p>
        </p:txBody>
      </p:sp>
      <p:pic>
        <p:nvPicPr>
          <p:cNvPr id="5" name="Content Placeholder 4" descr="A screenshot of a test&#10;&#10;Description automatically generated">
            <a:extLst>
              <a:ext uri="{FF2B5EF4-FFF2-40B4-BE49-F238E27FC236}">
                <a16:creationId xmlns:a16="http://schemas.microsoft.com/office/drawing/2014/main" id="{68CE4CAD-9B39-B510-F994-49EB4EA6E157}"/>
              </a:ext>
            </a:extLst>
          </p:cNvPr>
          <p:cNvPicPr>
            <a:picLocks noGrp="1" noChangeAspect="1"/>
          </p:cNvPicPr>
          <p:nvPr>
            <p:ph idx="1"/>
          </p:nvPr>
        </p:nvPicPr>
        <p:blipFill>
          <a:blip r:embed="rId2"/>
          <a:stretch>
            <a:fillRect/>
          </a:stretch>
        </p:blipFill>
        <p:spPr>
          <a:xfrm>
            <a:off x="5183188" y="1339478"/>
            <a:ext cx="6172200" cy="4169518"/>
          </a:xfrm>
        </p:spPr>
      </p:pic>
      <p:sp>
        <p:nvSpPr>
          <p:cNvPr id="4" name="Text Placeholder 3">
            <a:extLst>
              <a:ext uri="{FF2B5EF4-FFF2-40B4-BE49-F238E27FC236}">
                <a16:creationId xmlns:a16="http://schemas.microsoft.com/office/drawing/2014/main" id="{1817A5F9-C410-1418-6A39-37B796832030}"/>
              </a:ext>
            </a:extLst>
          </p:cNvPr>
          <p:cNvSpPr>
            <a:spLocks noGrp="1"/>
          </p:cNvSpPr>
          <p:nvPr>
            <p:ph type="body" sz="half" idx="2"/>
          </p:nvPr>
        </p:nvSpPr>
        <p:spPr/>
        <p:txBody>
          <a:bodyPr vert="horz" lIns="91440" tIns="45720" rIns="91440" bIns="45720" rtlCol="0" anchor="t">
            <a:normAutofit fontScale="92500" lnSpcReduction="10000"/>
          </a:bodyPr>
          <a:lstStyle/>
          <a:p>
            <a:pPr marL="285750" indent="-285750">
              <a:buFont typeface="Arial"/>
              <a:buChar char="•"/>
            </a:pPr>
            <a:r>
              <a:rPr lang="en-IN" b="1">
                <a:ea typeface="+mn-lt"/>
                <a:cs typeface="+mn-lt"/>
              </a:rPr>
              <a:t>H0 </a:t>
            </a:r>
            <a:r>
              <a:rPr lang="en-IN">
                <a:ea typeface="+mn-lt"/>
                <a:cs typeface="+mn-lt"/>
              </a:rPr>
              <a:t>: Targeted content does not significantly affect the intent to travel.</a:t>
            </a:r>
            <a:endParaRPr lang="en-US"/>
          </a:p>
          <a:p>
            <a:pPr marL="285750" indent="-285750">
              <a:buFont typeface="Arial"/>
              <a:buChar char="•"/>
            </a:pPr>
            <a:r>
              <a:rPr lang="en-IN" b="1">
                <a:ea typeface="+mn-lt"/>
                <a:cs typeface="+mn-lt"/>
              </a:rPr>
              <a:t>H1 </a:t>
            </a:r>
            <a:r>
              <a:rPr lang="en-IN">
                <a:ea typeface="+mn-lt"/>
                <a:cs typeface="+mn-lt"/>
              </a:rPr>
              <a:t>: Targeted content significantly affects the intent to travel.</a:t>
            </a:r>
            <a:endParaRPr lang="en-US"/>
          </a:p>
          <a:p>
            <a:pPr>
              <a:buFont typeface="Arial"/>
              <a:buChar char="•"/>
            </a:pPr>
            <a:r>
              <a:rPr lang="en-IN"/>
              <a:t>Insight:</a:t>
            </a:r>
          </a:p>
          <a:p>
            <a:pPr>
              <a:buFont typeface="Arial"/>
              <a:buChar char="•"/>
            </a:pPr>
            <a:r>
              <a:rPr lang="en-IN">
                <a:ea typeface="+mn-lt"/>
                <a:cs typeface="+mn-lt"/>
              </a:rPr>
              <a:t>The p-value (0.1866) suggests that there is no statistically significant difference in "Intent to Travel" between those exposed to targeted content and those who are not. </a:t>
            </a:r>
            <a:br>
              <a:rPr lang="en-US"/>
            </a:br>
            <a:endParaRPr lang="en-US"/>
          </a:p>
          <a:p>
            <a:r>
              <a:rPr lang="en-IN"/>
              <a:t> Decision:</a:t>
            </a:r>
          </a:p>
          <a:p>
            <a:pPr>
              <a:buFont typeface="Arial"/>
              <a:buChar char="•"/>
            </a:pPr>
            <a:r>
              <a:rPr lang="en-IN">
                <a:ea typeface="+mn-lt"/>
                <a:cs typeface="+mn-lt"/>
              </a:rPr>
              <a:t>Since the p-value is greater than 0.05, </a:t>
            </a:r>
            <a:r>
              <a:rPr lang="en-IN" b="1">
                <a:ea typeface="+mn-lt"/>
                <a:cs typeface="+mn-lt"/>
              </a:rPr>
              <a:t>fail to reject the null hypothesis</a:t>
            </a:r>
            <a:r>
              <a:rPr lang="en-IN">
                <a:ea typeface="+mn-lt"/>
                <a:cs typeface="+mn-lt"/>
              </a:rPr>
              <a:t>. There is no significant relationship between exposure to targeted content and intent to travel.</a:t>
            </a:r>
            <a:endParaRPr lang="en-IN"/>
          </a:p>
          <a:p>
            <a:pPr marL="285750" indent="-285750">
              <a:buFont typeface="Arial"/>
              <a:buChar char="•"/>
            </a:pPr>
            <a:endParaRPr lang="en-IN"/>
          </a:p>
          <a:p>
            <a:endParaRPr lang="en-US"/>
          </a:p>
        </p:txBody>
      </p:sp>
    </p:spTree>
    <p:extLst>
      <p:ext uri="{BB962C8B-B14F-4D97-AF65-F5344CB8AC3E}">
        <p14:creationId xmlns:p14="http://schemas.microsoft.com/office/powerpoint/2010/main" val="4233778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test&#10;&#10;Description automatically generated">
            <a:extLst>
              <a:ext uri="{FF2B5EF4-FFF2-40B4-BE49-F238E27FC236}">
                <a16:creationId xmlns:a16="http://schemas.microsoft.com/office/drawing/2014/main" id="{60F2C877-2552-9F3A-56C6-E527FD8520F2}"/>
              </a:ext>
            </a:extLst>
          </p:cNvPr>
          <p:cNvPicPr>
            <a:picLocks noGrp="1" noChangeAspect="1"/>
          </p:cNvPicPr>
          <p:nvPr>
            <p:ph idx="1"/>
          </p:nvPr>
        </p:nvPicPr>
        <p:blipFill>
          <a:blip r:embed="rId2"/>
          <a:stretch>
            <a:fillRect/>
          </a:stretch>
        </p:blipFill>
        <p:spPr>
          <a:xfrm>
            <a:off x="5183188" y="1139210"/>
            <a:ext cx="6172200" cy="4570054"/>
          </a:xfrm>
        </p:spPr>
      </p:pic>
      <p:sp>
        <p:nvSpPr>
          <p:cNvPr id="4" name="Text Placeholder 3">
            <a:extLst>
              <a:ext uri="{FF2B5EF4-FFF2-40B4-BE49-F238E27FC236}">
                <a16:creationId xmlns:a16="http://schemas.microsoft.com/office/drawing/2014/main" id="{8157D193-754C-E92D-7FEE-BD255D164A1F}"/>
              </a:ext>
            </a:extLst>
          </p:cNvPr>
          <p:cNvSpPr>
            <a:spLocks noGrp="1"/>
          </p:cNvSpPr>
          <p:nvPr>
            <p:ph type="body" sz="half" idx="2"/>
          </p:nvPr>
        </p:nvSpPr>
        <p:spPr/>
        <p:txBody>
          <a:bodyPr vert="horz" lIns="91440" tIns="45720" rIns="91440" bIns="45720" rtlCol="0" anchor="t">
            <a:normAutofit/>
          </a:bodyPr>
          <a:lstStyle/>
          <a:p>
            <a:pPr marL="285750" indent="-285750">
              <a:buFont typeface="Arial"/>
              <a:buChar char="•"/>
            </a:pPr>
            <a:r>
              <a:rPr lang="en-IN" b="1">
                <a:ea typeface="+mn-lt"/>
                <a:cs typeface="+mn-lt"/>
              </a:rPr>
              <a:t>H0 </a:t>
            </a:r>
            <a:r>
              <a:rPr lang="en-IN">
                <a:ea typeface="+mn-lt"/>
                <a:cs typeface="+mn-lt"/>
              </a:rPr>
              <a:t>: There is no difference in destination information perception between those with and without the intent to travel.</a:t>
            </a:r>
            <a:endParaRPr lang="en-US"/>
          </a:p>
          <a:p>
            <a:pPr marL="285750" indent="-285750">
              <a:buFont typeface="Arial"/>
              <a:buChar char="•"/>
            </a:pPr>
            <a:r>
              <a:rPr lang="en-IN" b="1">
                <a:ea typeface="+mn-lt"/>
                <a:cs typeface="+mn-lt"/>
              </a:rPr>
              <a:t>H1 </a:t>
            </a:r>
            <a:r>
              <a:rPr lang="en-IN">
                <a:ea typeface="+mn-lt"/>
                <a:cs typeface="+mn-lt"/>
              </a:rPr>
              <a:t>: There is a significant difference in destination information perception between those with and without the intent to travel.</a:t>
            </a:r>
            <a:endParaRPr lang="en-US"/>
          </a:p>
          <a:p>
            <a:endParaRPr lang="en-US"/>
          </a:p>
        </p:txBody>
      </p:sp>
    </p:spTree>
    <p:extLst>
      <p:ext uri="{BB962C8B-B14F-4D97-AF65-F5344CB8AC3E}">
        <p14:creationId xmlns:p14="http://schemas.microsoft.com/office/powerpoint/2010/main" val="2329391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E619F-7D7A-849F-BC54-4B30C854C773}"/>
              </a:ext>
            </a:extLst>
          </p:cNvPr>
          <p:cNvSpPr>
            <a:spLocks noGrp="1"/>
          </p:cNvSpPr>
          <p:nvPr>
            <p:ph type="title"/>
          </p:nvPr>
        </p:nvSpPr>
        <p:spPr/>
        <p:txBody>
          <a:bodyPr/>
          <a:lstStyle/>
          <a:p>
            <a:r>
              <a:rPr lang="en-US"/>
              <a:t>INSIGHT</a:t>
            </a:r>
          </a:p>
        </p:txBody>
      </p:sp>
      <p:sp>
        <p:nvSpPr>
          <p:cNvPr id="3" name="Content Placeholder 2">
            <a:extLst>
              <a:ext uri="{FF2B5EF4-FFF2-40B4-BE49-F238E27FC236}">
                <a16:creationId xmlns:a16="http://schemas.microsoft.com/office/drawing/2014/main" id="{040EBDBC-38A5-3FC1-86E5-4957C1A14CA6}"/>
              </a:ext>
            </a:extLst>
          </p:cNvPr>
          <p:cNvSpPr>
            <a:spLocks noGrp="1"/>
          </p:cNvSpPr>
          <p:nvPr>
            <p:ph idx="1"/>
          </p:nvPr>
        </p:nvSpPr>
        <p:spPr/>
        <p:txBody>
          <a:bodyPr vert="horz" lIns="91440" tIns="45720" rIns="91440" bIns="45720" rtlCol="0" anchor="t">
            <a:normAutofit fontScale="92500" lnSpcReduction="10000"/>
          </a:bodyPr>
          <a:lstStyle/>
          <a:p>
            <a:r>
              <a:rPr lang="en-US">
                <a:ea typeface="+mn-lt"/>
                <a:cs typeface="+mn-lt"/>
              </a:rPr>
              <a:t>There is a statistically significant difference in "Intent to Travel" between individuals with and without access to destination information. Respondents with access to destination information (YES) have a significantly higher intent to travel (Mean: 3.6762) compared to those without (NO Mean: 3.1391). The mean difference of -0.5371 highlights the importance of destination information in influencing travel intent.</a:t>
            </a:r>
            <a:endParaRPr lang="en-US"/>
          </a:p>
          <a:p>
            <a:endParaRPr lang="en-US"/>
          </a:p>
          <a:p>
            <a:pPr marL="457200" lvl="1" indent="0">
              <a:buNone/>
            </a:pPr>
            <a:r>
              <a:rPr lang="en-US"/>
              <a:t> Decision:</a:t>
            </a:r>
          </a:p>
          <a:p>
            <a:r>
              <a:rPr lang="en-US">
                <a:ea typeface="+mn-lt"/>
                <a:cs typeface="+mn-lt"/>
              </a:rPr>
              <a:t>Since the analysis reveals a significant relationship, accept the hypothesis that "Destination Information" significantly affects "Intent to Travel."</a:t>
            </a:r>
            <a:endParaRPr lang="en-US"/>
          </a:p>
          <a:p>
            <a:endParaRPr lang="en-US"/>
          </a:p>
        </p:txBody>
      </p:sp>
    </p:spTree>
    <p:extLst>
      <p:ext uri="{BB962C8B-B14F-4D97-AF65-F5344CB8AC3E}">
        <p14:creationId xmlns:p14="http://schemas.microsoft.com/office/powerpoint/2010/main" val="39869310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D7F59773-6E8E-8F0F-10E8-43FEEBEBB623}"/>
              </a:ext>
            </a:extLst>
          </p:cNvPr>
          <p:cNvPicPr>
            <a:picLocks noChangeAspect="1"/>
          </p:cNvPicPr>
          <p:nvPr/>
        </p:nvPicPr>
        <p:blipFill>
          <a:blip r:embed="rId2"/>
          <a:stretch>
            <a:fillRect/>
          </a:stretch>
        </p:blipFill>
        <p:spPr>
          <a:xfrm>
            <a:off x="3243263" y="738187"/>
            <a:ext cx="5705475" cy="5381625"/>
          </a:xfrm>
          <a:prstGeom prst="rect">
            <a:avLst/>
          </a:prstGeom>
        </p:spPr>
      </p:pic>
    </p:spTree>
    <p:extLst>
      <p:ext uri="{BB962C8B-B14F-4D97-AF65-F5344CB8AC3E}">
        <p14:creationId xmlns:p14="http://schemas.microsoft.com/office/powerpoint/2010/main" val="17609933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6;p5">
            <a:extLst>
              <a:ext uri="{FF2B5EF4-FFF2-40B4-BE49-F238E27FC236}">
                <a16:creationId xmlns:a16="http://schemas.microsoft.com/office/drawing/2014/main" id="{1F959E0D-85F6-F9B6-A35A-25024F524A5B}"/>
              </a:ext>
            </a:extLst>
          </p:cNvPr>
          <p:cNvSpPr txBox="1"/>
          <p:nvPr/>
        </p:nvSpPr>
        <p:spPr>
          <a:xfrm>
            <a:off x="3480515" y="2768084"/>
            <a:ext cx="5230970" cy="1323399"/>
          </a:xfrm>
          <a:prstGeom prst="rect">
            <a:avLst/>
          </a:prstGeom>
          <a:noFill/>
          <a:ln>
            <a:noFill/>
          </a:ln>
        </p:spPr>
        <p:txBody>
          <a:bodyPr spcFirstLastPara="1" wrap="square" lIns="91425" tIns="45700" rIns="91425" bIns="45700" anchor="t" anchorCtr="0">
            <a:spAutoFit/>
          </a:bodyPr>
          <a:lstStyle/>
          <a:p>
            <a:pPr algn="ctr"/>
            <a:r>
              <a:rPr lang="en-US" sz="4000" b="1">
                <a:solidFill>
                  <a:schemeClr val="dk1"/>
                </a:solidFill>
              </a:rPr>
              <a:t>Machine learning and Predictive Analysis </a:t>
            </a:r>
            <a:endParaRPr lang="en-US"/>
          </a:p>
        </p:txBody>
      </p:sp>
    </p:spTree>
    <p:extLst>
      <p:ext uri="{BB962C8B-B14F-4D97-AF65-F5344CB8AC3E}">
        <p14:creationId xmlns:p14="http://schemas.microsoft.com/office/powerpoint/2010/main" val="2062957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3E0363-FCB3-7384-CBE3-457953FC0CE5}"/>
              </a:ext>
            </a:extLst>
          </p:cNvPr>
          <p:cNvSpPr>
            <a:spLocks noGrp="1"/>
          </p:cNvSpPr>
          <p:nvPr>
            <p:ph idx="1"/>
          </p:nvPr>
        </p:nvSpPr>
        <p:spPr/>
        <p:txBody>
          <a:bodyPr vert="horz" lIns="91440" tIns="45720" rIns="91440" bIns="45720" rtlCol="0" anchor="t">
            <a:normAutofit/>
          </a:bodyPr>
          <a:lstStyle/>
          <a:p>
            <a:pPr marL="0" indent="0">
              <a:buNone/>
            </a:pPr>
            <a:endParaRPr lang="en-US"/>
          </a:p>
          <a:p>
            <a:endParaRPr lang="en-US"/>
          </a:p>
        </p:txBody>
      </p:sp>
      <p:sp>
        <p:nvSpPr>
          <p:cNvPr id="5" name="Title 4">
            <a:extLst>
              <a:ext uri="{FF2B5EF4-FFF2-40B4-BE49-F238E27FC236}">
                <a16:creationId xmlns:a16="http://schemas.microsoft.com/office/drawing/2014/main" id="{67936A86-7857-2C6C-AC78-92D61284F96E}"/>
              </a:ext>
            </a:extLst>
          </p:cNvPr>
          <p:cNvSpPr>
            <a:spLocks noGrp="1"/>
          </p:cNvSpPr>
          <p:nvPr>
            <p:ph type="title"/>
          </p:nvPr>
        </p:nvSpPr>
        <p:spPr/>
        <p:txBody>
          <a:bodyPr/>
          <a:lstStyle/>
          <a:p>
            <a:r>
              <a:rPr lang="en-US"/>
              <a:t>Process Flow Chart</a:t>
            </a:r>
          </a:p>
        </p:txBody>
      </p:sp>
      <p:pic>
        <p:nvPicPr>
          <p:cNvPr id="2" name="Picture 1" descr="A diagram of a tree&#10;&#10;Description automatically generated">
            <a:extLst>
              <a:ext uri="{FF2B5EF4-FFF2-40B4-BE49-F238E27FC236}">
                <a16:creationId xmlns:a16="http://schemas.microsoft.com/office/drawing/2014/main" id="{9A88C532-E6ED-412A-C6B5-6549938F4726}"/>
              </a:ext>
            </a:extLst>
          </p:cNvPr>
          <p:cNvPicPr>
            <a:picLocks noChangeAspect="1"/>
          </p:cNvPicPr>
          <p:nvPr/>
        </p:nvPicPr>
        <p:blipFill>
          <a:blip r:embed="rId2"/>
          <a:stretch>
            <a:fillRect/>
          </a:stretch>
        </p:blipFill>
        <p:spPr>
          <a:xfrm>
            <a:off x="418319" y="1861858"/>
            <a:ext cx="5483928" cy="3137579"/>
          </a:xfrm>
          <a:prstGeom prst="rect">
            <a:avLst/>
          </a:prstGeom>
        </p:spPr>
      </p:pic>
      <p:pic>
        <p:nvPicPr>
          <p:cNvPr id="6" name="Picture 5" descr="A diagram of a tree&#10;&#10;Description automatically generated">
            <a:extLst>
              <a:ext uri="{FF2B5EF4-FFF2-40B4-BE49-F238E27FC236}">
                <a16:creationId xmlns:a16="http://schemas.microsoft.com/office/drawing/2014/main" id="{A0EFD6CB-66C5-90FD-9F62-80A2F7E84353}"/>
              </a:ext>
            </a:extLst>
          </p:cNvPr>
          <p:cNvPicPr>
            <a:picLocks noChangeAspect="1"/>
          </p:cNvPicPr>
          <p:nvPr/>
        </p:nvPicPr>
        <p:blipFill>
          <a:blip r:embed="rId3"/>
          <a:stretch>
            <a:fillRect/>
          </a:stretch>
        </p:blipFill>
        <p:spPr>
          <a:xfrm>
            <a:off x="6098323" y="1862687"/>
            <a:ext cx="5787748" cy="3130273"/>
          </a:xfrm>
          <a:prstGeom prst="rect">
            <a:avLst/>
          </a:prstGeom>
        </p:spPr>
      </p:pic>
      <p:sp>
        <p:nvSpPr>
          <p:cNvPr id="10" name="TextBox 9">
            <a:extLst>
              <a:ext uri="{FF2B5EF4-FFF2-40B4-BE49-F238E27FC236}">
                <a16:creationId xmlns:a16="http://schemas.microsoft.com/office/drawing/2014/main" id="{DEC7A7A1-9207-E9BE-73B3-C62B00460541}"/>
              </a:ext>
            </a:extLst>
          </p:cNvPr>
          <p:cNvSpPr txBox="1"/>
          <p:nvPr/>
        </p:nvSpPr>
        <p:spPr>
          <a:xfrm>
            <a:off x="1261672" y="5171606"/>
            <a:ext cx="33977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Model 1: Binary Target</a:t>
            </a:r>
          </a:p>
        </p:txBody>
      </p:sp>
      <p:sp>
        <p:nvSpPr>
          <p:cNvPr id="11" name="TextBox 10">
            <a:extLst>
              <a:ext uri="{FF2B5EF4-FFF2-40B4-BE49-F238E27FC236}">
                <a16:creationId xmlns:a16="http://schemas.microsoft.com/office/drawing/2014/main" id="{9A1D8169-3388-4A21-A0C1-20FE33A113C3}"/>
              </a:ext>
            </a:extLst>
          </p:cNvPr>
          <p:cNvSpPr txBox="1"/>
          <p:nvPr/>
        </p:nvSpPr>
        <p:spPr>
          <a:xfrm>
            <a:off x="7788638" y="5171605"/>
            <a:ext cx="33977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Model 2: Continuous Target</a:t>
            </a:r>
          </a:p>
        </p:txBody>
      </p:sp>
    </p:spTree>
    <p:extLst>
      <p:ext uri="{BB962C8B-B14F-4D97-AF65-F5344CB8AC3E}">
        <p14:creationId xmlns:p14="http://schemas.microsoft.com/office/powerpoint/2010/main" val="32178199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8DB6A-4966-ECA1-DF4C-07EAF33ADD2A}"/>
              </a:ext>
            </a:extLst>
          </p:cNvPr>
          <p:cNvSpPr>
            <a:spLocks noGrp="1"/>
          </p:cNvSpPr>
          <p:nvPr>
            <p:ph type="title"/>
          </p:nvPr>
        </p:nvSpPr>
        <p:spPr/>
        <p:txBody>
          <a:bodyPr/>
          <a:lstStyle/>
          <a:p>
            <a:r>
              <a:rPr lang="en-US"/>
              <a:t>Variables story- Binary</a:t>
            </a:r>
          </a:p>
        </p:txBody>
      </p:sp>
      <p:pic>
        <p:nvPicPr>
          <p:cNvPr id="8" name="Picture 7">
            <a:extLst>
              <a:ext uri="{FF2B5EF4-FFF2-40B4-BE49-F238E27FC236}">
                <a16:creationId xmlns:a16="http://schemas.microsoft.com/office/drawing/2014/main" id="{EB9C2D41-C9DC-914E-F02B-AF77168A5552}"/>
              </a:ext>
            </a:extLst>
          </p:cNvPr>
          <p:cNvPicPr>
            <a:picLocks noChangeAspect="1"/>
          </p:cNvPicPr>
          <p:nvPr/>
        </p:nvPicPr>
        <p:blipFill>
          <a:blip r:embed="rId2"/>
          <a:stretch>
            <a:fillRect/>
          </a:stretch>
        </p:blipFill>
        <p:spPr>
          <a:xfrm>
            <a:off x="1924663" y="4171781"/>
            <a:ext cx="8645337" cy="1747473"/>
          </a:xfrm>
          <a:prstGeom prst="rect">
            <a:avLst/>
          </a:prstGeom>
        </p:spPr>
      </p:pic>
      <p:sp>
        <p:nvSpPr>
          <p:cNvPr id="3" name="TextBox 2">
            <a:extLst>
              <a:ext uri="{FF2B5EF4-FFF2-40B4-BE49-F238E27FC236}">
                <a16:creationId xmlns:a16="http://schemas.microsoft.com/office/drawing/2014/main" id="{1D9229F7-2F83-F487-1A4A-644C9312598B}"/>
              </a:ext>
            </a:extLst>
          </p:cNvPr>
          <p:cNvSpPr txBox="1"/>
          <p:nvPr/>
        </p:nvSpPr>
        <p:spPr>
          <a:xfrm>
            <a:off x="6424920" y="1715870"/>
            <a:ext cx="527369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Millennials are aspirational and experience-driven, heavily influenced by emotional triggers and peer validation. They value unique, shareable experiences and are more likely to act on travel decisions inspired by relatable content and credible social proof. To effectively target them, campaigns should focus on </a:t>
            </a:r>
            <a:r>
              <a:rPr lang="en-US" sz="1200" b="1">
                <a:ea typeface="+mn-lt"/>
                <a:cs typeface="+mn-lt"/>
              </a:rPr>
              <a:t>authentic storytelling, influencer partnerships</a:t>
            </a:r>
            <a:r>
              <a:rPr lang="en-US" sz="1200">
                <a:ea typeface="+mn-lt"/>
                <a:cs typeface="+mn-lt"/>
              </a:rPr>
              <a:t>, and leveraging </a:t>
            </a:r>
            <a:r>
              <a:rPr lang="en-US" sz="1200" b="1">
                <a:ea typeface="+mn-lt"/>
                <a:cs typeface="+mn-lt"/>
              </a:rPr>
              <a:t>social media platforms</a:t>
            </a:r>
            <a:r>
              <a:rPr lang="en-US" sz="1200">
                <a:ea typeface="+mn-lt"/>
                <a:cs typeface="+mn-lt"/>
              </a:rPr>
              <a:t> for visually engaging and relatable content.</a:t>
            </a:r>
          </a:p>
          <a:p>
            <a:r>
              <a:rPr lang="en-US" sz="1200">
                <a:ea typeface="+mn-lt"/>
                <a:cs typeface="+mn-lt"/>
              </a:rPr>
              <a:t>Millennials are influenced by </a:t>
            </a:r>
            <a:r>
              <a:rPr lang="en-US" sz="1200" b="1">
                <a:ea typeface="+mn-lt"/>
                <a:cs typeface="+mn-lt"/>
              </a:rPr>
              <a:t>FOMO</a:t>
            </a:r>
            <a:r>
              <a:rPr lang="en-US" sz="1200">
                <a:ea typeface="+mn-lt"/>
                <a:cs typeface="+mn-lt"/>
              </a:rPr>
              <a:t>, social proof, and social media. Younger millennials prefer budget trips; older ones favor luxury. Use relatable influencers and reviews to build trust.</a:t>
            </a:r>
            <a:endParaRPr lang="en-US" sz="1200"/>
          </a:p>
        </p:txBody>
      </p:sp>
      <p:pic>
        <p:nvPicPr>
          <p:cNvPr id="11" name="Content Placeholder 10" descr="A screenshot of a report&#10;&#10;Description automatically generated">
            <a:extLst>
              <a:ext uri="{FF2B5EF4-FFF2-40B4-BE49-F238E27FC236}">
                <a16:creationId xmlns:a16="http://schemas.microsoft.com/office/drawing/2014/main" id="{3E4ECC54-DE25-957B-48AB-AAA16E76503C}"/>
              </a:ext>
            </a:extLst>
          </p:cNvPr>
          <p:cNvPicPr>
            <a:picLocks noGrp="1" noChangeAspect="1"/>
          </p:cNvPicPr>
          <p:nvPr>
            <p:ph idx="1"/>
          </p:nvPr>
        </p:nvPicPr>
        <p:blipFill>
          <a:blip r:embed="rId3"/>
          <a:stretch>
            <a:fillRect/>
          </a:stretch>
        </p:blipFill>
        <p:spPr>
          <a:xfrm>
            <a:off x="481634" y="1559995"/>
            <a:ext cx="5386733" cy="2254251"/>
          </a:xfrm>
        </p:spPr>
      </p:pic>
    </p:spTree>
    <p:extLst>
      <p:ext uri="{BB962C8B-B14F-4D97-AF65-F5344CB8AC3E}">
        <p14:creationId xmlns:p14="http://schemas.microsoft.com/office/powerpoint/2010/main" val="3277606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5"/>
          <p:cNvSpPr txBox="1"/>
          <p:nvPr/>
        </p:nvSpPr>
        <p:spPr>
          <a:xfrm>
            <a:off x="2746218" y="2798078"/>
            <a:ext cx="6699564" cy="1261844"/>
          </a:xfrm>
          <a:prstGeom prst="rect">
            <a:avLst/>
          </a:prstGeom>
          <a:noFill/>
          <a:ln>
            <a:noFill/>
          </a:ln>
        </p:spPr>
        <p:txBody>
          <a:bodyPr spcFirstLastPara="1" wrap="square" lIns="91425" tIns="45700" rIns="91425" bIns="45700" anchor="t" anchorCtr="0">
            <a:spAutoFit/>
          </a:bodyPr>
          <a:lstStyle/>
          <a:p>
            <a:r>
              <a:rPr lang="en-US" sz="2000" b="1">
                <a:solidFill>
                  <a:schemeClr val="dk1"/>
                </a:solidFill>
                <a:latin typeface="Aptos"/>
                <a:sym typeface="Play"/>
              </a:rPr>
              <a:t>Mixed method (Exploratory sequential)</a:t>
            </a:r>
            <a:endParaRPr lang="en-US" sz="1600">
              <a:solidFill>
                <a:schemeClr val="dk1"/>
              </a:solidFill>
              <a:latin typeface="Aptos"/>
            </a:endParaRPr>
          </a:p>
          <a:p>
            <a:endParaRPr lang="en-US" sz="1400">
              <a:solidFill>
                <a:schemeClr val="dk1"/>
              </a:solidFill>
              <a:ea typeface="+mn-lt"/>
              <a:cs typeface="+mn-lt"/>
            </a:endParaRPr>
          </a:p>
          <a:p>
            <a:r>
              <a:rPr lang="en-US" sz="1400"/>
              <a:t>By starting with qualitative exploration, the exploratory sequential (mixed) method ensures that subsequent quantitative research is grounded in real-world insights, increasing the relevance and applicability of the findings.</a:t>
            </a:r>
            <a:endParaRPr lang="en-US" sz="1400">
              <a:solidFill>
                <a:schemeClr val="dk1"/>
              </a:solidFill>
              <a:ea typeface="+mn-lt"/>
              <a:cs typeface="+mn-lt"/>
            </a:endParaRPr>
          </a:p>
        </p:txBody>
      </p:sp>
      <p:pic>
        <p:nvPicPr>
          <p:cNvPr id="3" name="Google Shape;84;p1" descr="A logo of a person with a digital face">
            <a:extLst>
              <a:ext uri="{FF2B5EF4-FFF2-40B4-BE49-F238E27FC236}">
                <a16:creationId xmlns:a16="http://schemas.microsoft.com/office/drawing/2014/main" id="{D68DBF56-8203-E5AA-D330-0CC10529B8EE}"/>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spTree>
    <p:extLst>
      <p:ext uri="{BB962C8B-B14F-4D97-AF65-F5344CB8AC3E}">
        <p14:creationId xmlns:p14="http://schemas.microsoft.com/office/powerpoint/2010/main" val="28536242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8DB6A-4966-ECA1-DF4C-07EAF33ADD2A}"/>
              </a:ext>
            </a:extLst>
          </p:cNvPr>
          <p:cNvSpPr>
            <a:spLocks noGrp="1"/>
          </p:cNvSpPr>
          <p:nvPr>
            <p:ph type="title"/>
          </p:nvPr>
        </p:nvSpPr>
        <p:spPr/>
        <p:txBody>
          <a:bodyPr/>
          <a:lstStyle/>
          <a:p>
            <a:r>
              <a:rPr lang="en-US"/>
              <a:t>Variables story- Continuous</a:t>
            </a:r>
          </a:p>
        </p:txBody>
      </p:sp>
      <p:pic>
        <p:nvPicPr>
          <p:cNvPr id="6" name="Picture 5" descr="A screenshot of a report&#10;&#10;Description automatically generated">
            <a:extLst>
              <a:ext uri="{FF2B5EF4-FFF2-40B4-BE49-F238E27FC236}">
                <a16:creationId xmlns:a16="http://schemas.microsoft.com/office/drawing/2014/main" id="{69F09A7A-E3AC-0590-F6B0-9EB49859C0BE}"/>
              </a:ext>
            </a:extLst>
          </p:cNvPr>
          <p:cNvPicPr>
            <a:picLocks noChangeAspect="1"/>
          </p:cNvPicPr>
          <p:nvPr/>
        </p:nvPicPr>
        <p:blipFill>
          <a:blip r:embed="rId2"/>
          <a:stretch>
            <a:fillRect/>
          </a:stretch>
        </p:blipFill>
        <p:spPr>
          <a:xfrm>
            <a:off x="651474" y="1690331"/>
            <a:ext cx="5315778" cy="246297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96E94FE-29D2-586E-5467-8792AE4A04F1}"/>
              </a:ext>
            </a:extLst>
          </p:cNvPr>
          <p:cNvPicPr>
            <a:picLocks noChangeAspect="1"/>
          </p:cNvPicPr>
          <p:nvPr/>
        </p:nvPicPr>
        <p:blipFill>
          <a:blip r:embed="rId3"/>
          <a:stretch>
            <a:fillRect/>
          </a:stretch>
        </p:blipFill>
        <p:spPr>
          <a:xfrm>
            <a:off x="1702741" y="4360742"/>
            <a:ext cx="9149143" cy="1927701"/>
          </a:xfrm>
          <a:prstGeom prst="rect">
            <a:avLst/>
          </a:prstGeom>
        </p:spPr>
      </p:pic>
      <p:sp>
        <p:nvSpPr>
          <p:cNvPr id="3" name="TextBox 2">
            <a:extLst>
              <a:ext uri="{FF2B5EF4-FFF2-40B4-BE49-F238E27FC236}">
                <a16:creationId xmlns:a16="http://schemas.microsoft.com/office/drawing/2014/main" id="{27655C9D-B2E1-E33A-14B1-41B5150115FE}"/>
              </a:ext>
            </a:extLst>
          </p:cNvPr>
          <p:cNvSpPr txBox="1"/>
          <p:nvPr/>
        </p:nvSpPr>
        <p:spPr>
          <a:xfrm>
            <a:off x="6890891" y="2148949"/>
            <a:ext cx="446235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Millennials’ travel intent is driven by </a:t>
            </a:r>
            <a:r>
              <a:rPr lang="en-US" sz="1400" b="1">
                <a:ea typeface="+mn-lt"/>
                <a:cs typeface="+mn-lt"/>
              </a:rPr>
              <a:t>social media engagement</a:t>
            </a:r>
            <a:r>
              <a:rPr lang="en-US" sz="1400">
                <a:ea typeface="+mn-lt"/>
                <a:cs typeface="+mn-lt"/>
              </a:rPr>
              <a:t>, </a:t>
            </a:r>
            <a:r>
              <a:rPr lang="en-US" sz="1400" b="1">
                <a:ea typeface="+mn-lt"/>
                <a:cs typeface="+mn-lt"/>
              </a:rPr>
              <a:t>FOMO</a:t>
            </a:r>
            <a:r>
              <a:rPr lang="en-US" sz="1400">
                <a:ea typeface="+mn-lt"/>
                <a:cs typeface="+mn-lt"/>
              </a:rPr>
              <a:t>, and </a:t>
            </a:r>
            <a:r>
              <a:rPr lang="en-US" sz="1400" b="1">
                <a:ea typeface="+mn-lt"/>
                <a:cs typeface="+mn-lt"/>
              </a:rPr>
              <a:t>peer validation</a:t>
            </a:r>
            <a:r>
              <a:rPr lang="en-US" sz="1400">
                <a:ea typeface="+mn-lt"/>
                <a:cs typeface="+mn-lt"/>
              </a:rPr>
              <a:t>, supported by factors like </a:t>
            </a:r>
            <a:r>
              <a:rPr lang="en-US" sz="1400" b="1">
                <a:ea typeface="+mn-lt"/>
                <a:cs typeface="+mn-lt"/>
              </a:rPr>
              <a:t>age</a:t>
            </a:r>
            <a:r>
              <a:rPr lang="en-US" sz="1400">
                <a:ea typeface="+mn-lt"/>
                <a:cs typeface="+mn-lt"/>
              </a:rPr>
              <a:t>, </a:t>
            </a:r>
            <a:r>
              <a:rPr lang="en-US" sz="1400" b="1">
                <a:ea typeface="+mn-lt"/>
                <a:cs typeface="+mn-lt"/>
              </a:rPr>
              <a:t>income</a:t>
            </a:r>
            <a:r>
              <a:rPr lang="en-US" sz="1400">
                <a:ea typeface="+mn-lt"/>
                <a:cs typeface="+mn-lt"/>
              </a:rPr>
              <a:t>, and </a:t>
            </a:r>
            <a:r>
              <a:rPr lang="en-US" sz="1400" b="1">
                <a:ea typeface="+mn-lt"/>
                <a:cs typeface="+mn-lt"/>
              </a:rPr>
              <a:t>employment status</a:t>
            </a:r>
            <a:r>
              <a:rPr lang="en-US" sz="1400">
                <a:ea typeface="+mn-lt"/>
                <a:cs typeface="+mn-lt"/>
              </a:rPr>
              <a:t>. Emotionally driven and social media-savvy, they respond well to targeted campaigns tailored to their preferences, driving engagement and travel intent.</a:t>
            </a:r>
            <a:endParaRPr lang="en-US" sz="1400"/>
          </a:p>
        </p:txBody>
      </p:sp>
    </p:spTree>
    <p:extLst>
      <p:ext uri="{BB962C8B-B14F-4D97-AF65-F5344CB8AC3E}">
        <p14:creationId xmlns:p14="http://schemas.microsoft.com/office/powerpoint/2010/main" val="228731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3E0363-FCB3-7384-CBE3-457953FC0CE5}"/>
              </a:ext>
            </a:extLst>
          </p:cNvPr>
          <p:cNvSpPr>
            <a:spLocks noGrp="1"/>
          </p:cNvSpPr>
          <p:nvPr>
            <p:ph idx="1"/>
          </p:nvPr>
        </p:nvSpPr>
        <p:spPr/>
        <p:txBody>
          <a:bodyPr vert="horz" lIns="91440" tIns="45720" rIns="91440" bIns="45720" rtlCol="0" anchor="t">
            <a:normAutofit/>
          </a:bodyPr>
          <a:lstStyle/>
          <a:p>
            <a:pPr marL="0" indent="0">
              <a:buNone/>
            </a:pPr>
            <a:endParaRPr lang="en-US"/>
          </a:p>
          <a:p>
            <a:endParaRPr lang="en-US"/>
          </a:p>
        </p:txBody>
      </p:sp>
      <p:sp>
        <p:nvSpPr>
          <p:cNvPr id="5" name="Title 4">
            <a:extLst>
              <a:ext uri="{FF2B5EF4-FFF2-40B4-BE49-F238E27FC236}">
                <a16:creationId xmlns:a16="http://schemas.microsoft.com/office/drawing/2014/main" id="{67936A86-7857-2C6C-AC78-92D61284F96E}"/>
              </a:ext>
            </a:extLst>
          </p:cNvPr>
          <p:cNvSpPr>
            <a:spLocks noGrp="1"/>
          </p:cNvSpPr>
          <p:nvPr>
            <p:ph type="title"/>
          </p:nvPr>
        </p:nvSpPr>
        <p:spPr/>
        <p:txBody>
          <a:bodyPr/>
          <a:lstStyle/>
          <a:p>
            <a:r>
              <a:rPr lang="en-US"/>
              <a:t>Model Comparison (Binary Model)</a:t>
            </a:r>
          </a:p>
        </p:txBody>
      </p:sp>
      <p:pic>
        <p:nvPicPr>
          <p:cNvPr id="2" name="Picture 1" descr="A screenshot of a computer&#10;&#10;Description automatically generated">
            <a:extLst>
              <a:ext uri="{FF2B5EF4-FFF2-40B4-BE49-F238E27FC236}">
                <a16:creationId xmlns:a16="http://schemas.microsoft.com/office/drawing/2014/main" id="{FC92DA8F-D337-E7F8-9A7F-744A16AB5C65}"/>
              </a:ext>
            </a:extLst>
          </p:cNvPr>
          <p:cNvPicPr>
            <a:picLocks noChangeAspect="1"/>
          </p:cNvPicPr>
          <p:nvPr/>
        </p:nvPicPr>
        <p:blipFill>
          <a:blip r:embed="rId2"/>
          <a:srcRect r="-186" b="11047"/>
          <a:stretch/>
        </p:blipFill>
        <p:spPr>
          <a:xfrm>
            <a:off x="666888" y="1461052"/>
            <a:ext cx="5413799" cy="253962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00B14A87-2ACE-20CF-121B-F1235F8D67EE}"/>
              </a:ext>
            </a:extLst>
          </p:cNvPr>
          <p:cNvPicPr>
            <a:picLocks noChangeAspect="1"/>
          </p:cNvPicPr>
          <p:nvPr/>
        </p:nvPicPr>
        <p:blipFill>
          <a:blip r:embed="rId3"/>
          <a:srcRect r="8096" b="5612"/>
          <a:stretch/>
        </p:blipFill>
        <p:spPr>
          <a:xfrm>
            <a:off x="6243845" y="1460224"/>
            <a:ext cx="5269788" cy="4091809"/>
          </a:xfrm>
          <a:prstGeom prst="rect">
            <a:avLst/>
          </a:prstGeom>
        </p:spPr>
      </p:pic>
      <p:sp>
        <p:nvSpPr>
          <p:cNvPr id="6" name="TextBox 5">
            <a:extLst>
              <a:ext uri="{FF2B5EF4-FFF2-40B4-BE49-F238E27FC236}">
                <a16:creationId xmlns:a16="http://schemas.microsoft.com/office/drawing/2014/main" id="{9D78A538-3B62-D7AD-56A5-C954E8577D1B}"/>
              </a:ext>
            </a:extLst>
          </p:cNvPr>
          <p:cNvSpPr txBox="1"/>
          <p:nvPr/>
        </p:nvSpPr>
        <p:spPr>
          <a:xfrm>
            <a:off x="7628083" y="5691970"/>
            <a:ext cx="29810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ASE Tree </a:t>
            </a:r>
            <a:endParaRPr lang="en-US"/>
          </a:p>
        </p:txBody>
      </p:sp>
      <p:sp>
        <p:nvSpPr>
          <p:cNvPr id="7" name="TextBox 6">
            <a:extLst>
              <a:ext uri="{FF2B5EF4-FFF2-40B4-BE49-F238E27FC236}">
                <a16:creationId xmlns:a16="http://schemas.microsoft.com/office/drawing/2014/main" id="{DDC09EAB-21BE-59DE-C4ED-B567EA9B0D6B}"/>
              </a:ext>
            </a:extLst>
          </p:cNvPr>
          <p:cNvSpPr txBox="1"/>
          <p:nvPr/>
        </p:nvSpPr>
        <p:spPr>
          <a:xfrm>
            <a:off x="729039" y="4209307"/>
            <a:ext cx="527538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This analysis focuses on identifying the most predictive model for millennial travel intent, using various regression and decision tree techniques. The </a:t>
            </a:r>
            <a:r>
              <a:rPr lang="en-US" sz="1400" b="1">
                <a:ea typeface="+mn-lt"/>
                <a:cs typeface="+mn-lt"/>
              </a:rPr>
              <a:t>ASE (Average Squared Error) Tree</a:t>
            </a:r>
            <a:r>
              <a:rPr lang="en-US" sz="1400">
                <a:ea typeface="+mn-lt"/>
                <a:cs typeface="+mn-lt"/>
              </a:rPr>
              <a:t> emerges as the best-performing model, minimizing the error in validation data while identifying critical predictors like </a:t>
            </a:r>
            <a:r>
              <a:rPr lang="en-US" sz="1400" b="1">
                <a:ea typeface="+mn-lt"/>
                <a:cs typeface="+mn-lt"/>
              </a:rPr>
              <a:t>Influence From Social Media Content</a:t>
            </a:r>
            <a:r>
              <a:rPr lang="en-US" sz="1400">
                <a:ea typeface="+mn-lt"/>
                <a:cs typeface="+mn-lt"/>
              </a:rPr>
              <a:t> and </a:t>
            </a:r>
            <a:r>
              <a:rPr lang="en-US" sz="1400" b="1">
                <a:ea typeface="+mn-lt"/>
                <a:cs typeface="+mn-lt"/>
              </a:rPr>
              <a:t>Fear of Missing Out (FOMO)</a:t>
            </a:r>
            <a:r>
              <a:rPr lang="en-US" sz="1400">
                <a:ea typeface="+mn-lt"/>
                <a:cs typeface="+mn-lt"/>
              </a:rPr>
              <a:t>. Nodes split based on social media impact and fear of missing out (FOMO), revealing how deeply these factors affect choices. Higher FOMO levels correlate with a greater response to social media, impacting decisions profoundly.</a:t>
            </a:r>
            <a:endParaRPr lang="en-US" sz="1400"/>
          </a:p>
        </p:txBody>
      </p:sp>
    </p:spTree>
    <p:extLst>
      <p:ext uri="{BB962C8B-B14F-4D97-AF65-F5344CB8AC3E}">
        <p14:creationId xmlns:p14="http://schemas.microsoft.com/office/powerpoint/2010/main" val="1537123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3E0363-FCB3-7384-CBE3-457953FC0CE5}"/>
              </a:ext>
            </a:extLst>
          </p:cNvPr>
          <p:cNvSpPr>
            <a:spLocks noGrp="1"/>
          </p:cNvSpPr>
          <p:nvPr>
            <p:ph idx="1"/>
          </p:nvPr>
        </p:nvSpPr>
        <p:spPr/>
        <p:txBody>
          <a:bodyPr vert="horz" lIns="91440" tIns="45720" rIns="91440" bIns="45720" rtlCol="0" anchor="t">
            <a:normAutofit/>
          </a:bodyPr>
          <a:lstStyle/>
          <a:p>
            <a:pPr marL="0" indent="0">
              <a:buNone/>
            </a:pPr>
            <a:endParaRPr lang="en-US"/>
          </a:p>
          <a:p>
            <a:endParaRPr lang="en-US"/>
          </a:p>
        </p:txBody>
      </p:sp>
      <p:sp>
        <p:nvSpPr>
          <p:cNvPr id="5" name="Title 4">
            <a:extLst>
              <a:ext uri="{FF2B5EF4-FFF2-40B4-BE49-F238E27FC236}">
                <a16:creationId xmlns:a16="http://schemas.microsoft.com/office/drawing/2014/main" id="{67936A86-7857-2C6C-AC78-92D61284F96E}"/>
              </a:ext>
            </a:extLst>
          </p:cNvPr>
          <p:cNvSpPr>
            <a:spLocks noGrp="1"/>
          </p:cNvSpPr>
          <p:nvPr>
            <p:ph type="title"/>
          </p:nvPr>
        </p:nvSpPr>
        <p:spPr/>
        <p:txBody>
          <a:bodyPr/>
          <a:lstStyle/>
          <a:p>
            <a:r>
              <a:rPr lang="en-US"/>
              <a:t>Model Comparison (Continuous Model)</a:t>
            </a:r>
          </a:p>
        </p:txBody>
      </p:sp>
      <p:sp>
        <p:nvSpPr>
          <p:cNvPr id="6" name="TextBox 5">
            <a:extLst>
              <a:ext uri="{FF2B5EF4-FFF2-40B4-BE49-F238E27FC236}">
                <a16:creationId xmlns:a16="http://schemas.microsoft.com/office/drawing/2014/main" id="{9D78A538-3B62-D7AD-56A5-C954E8577D1B}"/>
              </a:ext>
            </a:extLst>
          </p:cNvPr>
          <p:cNvSpPr txBox="1"/>
          <p:nvPr/>
        </p:nvSpPr>
        <p:spPr>
          <a:xfrm>
            <a:off x="7452659" y="5741308"/>
            <a:ext cx="29810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Stepwise</a:t>
            </a:r>
            <a:r>
              <a:rPr lang="en-US"/>
              <a:t> </a:t>
            </a:r>
            <a:r>
              <a:rPr lang="en-US" b="1"/>
              <a:t>Regression</a:t>
            </a:r>
            <a:endParaRPr lang="en-US"/>
          </a:p>
        </p:txBody>
      </p:sp>
      <p:pic>
        <p:nvPicPr>
          <p:cNvPr id="7" name="Picture 6" descr="A screenshot of a computer&#10;&#10;Description automatically generated">
            <a:extLst>
              <a:ext uri="{FF2B5EF4-FFF2-40B4-BE49-F238E27FC236}">
                <a16:creationId xmlns:a16="http://schemas.microsoft.com/office/drawing/2014/main" id="{6EA53F88-2F28-86EF-D583-B7E0F007059E}"/>
              </a:ext>
            </a:extLst>
          </p:cNvPr>
          <p:cNvPicPr>
            <a:picLocks noChangeAspect="1"/>
          </p:cNvPicPr>
          <p:nvPr/>
        </p:nvPicPr>
        <p:blipFill>
          <a:blip r:embed="rId2"/>
          <a:srcRect l="-75" t="-197" r="29480" b="-962"/>
          <a:stretch/>
        </p:blipFill>
        <p:spPr>
          <a:xfrm>
            <a:off x="730585" y="1993258"/>
            <a:ext cx="5051675" cy="1294057"/>
          </a:xfrm>
          <a:prstGeom prst="rect">
            <a:avLst/>
          </a:prstGeom>
        </p:spPr>
      </p:pic>
      <p:sp>
        <p:nvSpPr>
          <p:cNvPr id="9" name="TextBox 8">
            <a:extLst>
              <a:ext uri="{FF2B5EF4-FFF2-40B4-BE49-F238E27FC236}">
                <a16:creationId xmlns:a16="http://schemas.microsoft.com/office/drawing/2014/main" id="{781D6EB4-8794-5970-EB74-205BFCE2577F}"/>
              </a:ext>
            </a:extLst>
          </p:cNvPr>
          <p:cNvSpPr txBox="1"/>
          <p:nvPr/>
        </p:nvSpPr>
        <p:spPr>
          <a:xfrm>
            <a:off x="778445" y="4802244"/>
            <a:ext cx="495574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This analysis compares several regression and tree-based models to determine the best predictor of </a:t>
            </a:r>
            <a:r>
              <a:rPr lang="en-US" sz="1200" b="1">
                <a:ea typeface="+mn-lt"/>
                <a:cs typeface="+mn-lt"/>
              </a:rPr>
              <a:t>millennial travel intent</a:t>
            </a:r>
            <a:r>
              <a:rPr lang="en-US" sz="1200">
                <a:ea typeface="+mn-lt"/>
                <a:cs typeface="+mn-lt"/>
              </a:rPr>
              <a:t>, measured by their responses to various social, demographic, and psychological factors. Among the models, the </a:t>
            </a:r>
            <a:r>
              <a:rPr lang="en-US" sz="1200" b="1">
                <a:ea typeface="+mn-lt"/>
                <a:cs typeface="+mn-lt"/>
              </a:rPr>
              <a:t>ASE Tree</a:t>
            </a:r>
            <a:r>
              <a:rPr lang="en-US" sz="1200">
                <a:ea typeface="+mn-lt"/>
                <a:cs typeface="+mn-lt"/>
              </a:rPr>
              <a:t> and </a:t>
            </a:r>
            <a:r>
              <a:rPr lang="en-US" sz="1200" b="1">
                <a:ea typeface="+mn-lt"/>
                <a:cs typeface="+mn-lt"/>
              </a:rPr>
              <a:t>Stepwise Regression</a:t>
            </a:r>
            <a:r>
              <a:rPr lang="en-US" sz="1200">
                <a:ea typeface="+mn-lt"/>
                <a:cs typeface="+mn-lt"/>
              </a:rPr>
              <a:t> emerge as top-performing methods, with the ASE Tree slightly outperforming others in terms of predictive accuracy. </a:t>
            </a:r>
            <a:endParaRPr lang="en-US" sz="1200"/>
          </a:p>
        </p:txBody>
      </p:sp>
      <p:pic>
        <p:nvPicPr>
          <p:cNvPr id="2" name="Picture 1" descr="A screenshot of a computer&#10;&#10;Description automatically generated">
            <a:extLst>
              <a:ext uri="{FF2B5EF4-FFF2-40B4-BE49-F238E27FC236}">
                <a16:creationId xmlns:a16="http://schemas.microsoft.com/office/drawing/2014/main" id="{74F80D92-7F81-9F13-C4E6-A0F560830DF8}"/>
              </a:ext>
            </a:extLst>
          </p:cNvPr>
          <p:cNvPicPr>
            <a:picLocks noChangeAspect="1"/>
          </p:cNvPicPr>
          <p:nvPr/>
        </p:nvPicPr>
        <p:blipFill>
          <a:blip r:embed="rId3"/>
          <a:stretch>
            <a:fillRect/>
          </a:stretch>
        </p:blipFill>
        <p:spPr>
          <a:xfrm>
            <a:off x="6180470" y="1392296"/>
            <a:ext cx="5528380" cy="4214519"/>
          </a:xfrm>
          <a:prstGeom prst="rect">
            <a:avLst/>
          </a:prstGeom>
        </p:spPr>
      </p:pic>
      <p:pic>
        <p:nvPicPr>
          <p:cNvPr id="10" name="Picture 9">
            <a:extLst>
              <a:ext uri="{FF2B5EF4-FFF2-40B4-BE49-F238E27FC236}">
                <a16:creationId xmlns:a16="http://schemas.microsoft.com/office/drawing/2014/main" id="{C385BEE7-7E2C-4D53-609F-A95F966A299A}"/>
              </a:ext>
            </a:extLst>
          </p:cNvPr>
          <p:cNvPicPr>
            <a:picLocks noChangeAspect="1"/>
          </p:cNvPicPr>
          <p:nvPr/>
        </p:nvPicPr>
        <p:blipFill>
          <a:blip r:embed="rId4"/>
          <a:stretch>
            <a:fillRect/>
          </a:stretch>
        </p:blipFill>
        <p:spPr>
          <a:xfrm>
            <a:off x="646878" y="3599402"/>
            <a:ext cx="5218878" cy="991325"/>
          </a:xfrm>
          <a:prstGeom prst="rect">
            <a:avLst/>
          </a:prstGeom>
        </p:spPr>
      </p:pic>
      <p:sp>
        <p:nvSpPr>
          <p:cNvPr id="4" name="TextBox 3">
            <a:extLst>
              <a:ext uri="{FF2B5EF4-FFF2-40B4-BE49-F238E27FC236}">
                <a16:creationId xmlns:a16="http://schemas.microsoft.com/office/drawing/2014/main" id="{DB443886-1E11-F3BA-9A37-873929621B75}"/>
              </a:ext>
            </a:extLst>
          </p:cNvPr>
          <p:cNvSpPr txBox="1"/>
          <p:nvPr/>
        </p:nvSpPr>
        <p:spPr>
          <a:xfrm>
            <a:off x="1331407" y="1390214"/>
            <a:ext cx="297100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ea typeface="+mn-lt"/>
                <a:cs typeface="+mn-lt"/>
              </a:rPr>
              <a:t>R-Square</a:t>
            </a:r>
            <a:r>
              <a:rPr lang="en-US" sz="1400">
                <a:ea typeface="+mn-lt"/>
                <a:cs typeface="+mn-lt"/>
              </a:rPr>
              <a:t>: 0.5291</a:t>
            </a:r>
          </a:p>
          <a:p>
            <a:r>
              <a:rPr lang="en-US" sz="1400" b="1">
                <a:ea typeface="+mn-lt"/>
                <a:cs typeface="+mn-lt"/>
              </a:rPr>
              <a:t>Adjusted R-Square</a:t>
            </a:r>
            <a:r>
              <a:rPr lang="en-US" sz="1400">
                <a:ea typeface="+mn-lt"/>
                <a:cs typeface="+mn-lt"/>
              </a:rPr>
              <a:t>: 0.5014</a:t>
            </a:r>
            <a:endParaRPr lang="en-US" sz="1400"/>
          </a:p>
        </p:txBody>
      </p:sp>
    </p:spTree>
    <p:extLst>
      <p:ext uri="{BB962C8B-B14F-4D97-AF65-F5344CB8AC3E}">
        <p14:creationId xmlns:p14="http://schemas.microsoft.com/office/powerpoint/2010/main" val="3371072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6;p5">
            <a:extLst>
              <a:ext uri="{FF2B5EF4-FFF2-40B4-BE49-F238E27FC236}">
                <a16:creationId xmlns:a16="http://schemas.microsoft.com/office/drawing/2014/main" id="{4725E983-AF1F-260B-7429-335773035FCD}"/>
              </a:ext>
            </a:extLst>
          </p:cNvPr>
          <p:cNvSpPr txBox="1"/>
          <p:nvPr/>
        </p:nvSpPr>
        <p:spPr>
          <a:xfrm>
            <a:off x="2924428" y="1611444"/>
            <a:ext cx="6343144" cy="1046400"/>
          </a:xfrm>
          <a:prstGeom prst="rect">
            <a:avLst/>
          </a:prstGeom>
          <a:noFill/>
          <a:ln>
            <a:noFill/>
          </a:ln>
        </p:spPr>
        <p:txBody>
          <a:bodyPr spcFirstLastPara="1" wrap="square" lIns="91425" tIns="45700" rIns="91425" bIns="45700" anchor="t" anchorCtr="0">
            <a:spAutoFit/>
          </a:bodyPr>
          <a:lstStyle/>
          <a:p>
            <a:r>
              <a:rPr lang="en-US" sz="2000" b="1">
                <a:solidFill>
                  <a:schemeClr val="dk1"/>
                </a:solidFill>
                <a:latin typeface="Aptos"/>
              </a:rPr>
              <a:t>Recommendation</a:t>
            </a:r>
          </a:p>
          <a:p>
            <a:endParaRPr lang="en-US" sz="1400">
              <a:solidFill>
                <a:schemeClr val="dk1"/>
              </a:solidFill>
              <a:ea typeface="+mn-lt"/>
              <a:cs typeface="+mn-lt"/>
            </a:endParaRPr>
          </a:p>
          <a:p>
            <a:endParaRPr lang="en-US" sz="1400" b="1">
              <a:solidFill>
                <a:schemeClr val="dk1"/>
              </a:solidFill>
            </a:endParaRPr>
          </a:p>
          <a:p>
            <a:pPr marL="342900" indent="-342900">
              <a:buAutoNum type="arabicPeriod"/>
            </a:pPr>
            <a:endParaRPr lang="en-US" sz="1400">
              <a:solidFill>
                <a:schemeClr val="dk1"/>
              </a:solidFill>
            </a:endParaRPr>
          </a:p>
        </p:txBody>
      </p:sp>
      <p:sp>
        <p:nvSpPr>
          <p:cNvPr id="2" name="Google Shape;116;p5">
            <a:extLst>
              <a:ext uri="{FF2B5EF4-FFF2-40B4-BE49-F238E27FC236}">
                <a16:creationId xmlns:a16="http://schemas.microsoft.com/office/drawing/2014/main" id="{4725E983-AF1F-260B-7429-335773035FCD}"/>
              </a:ext>
            </a:extLst>
          </p:cNvPr>
          <p:cNvSpPr txBox="1"/>
          <p:nvPr/>
        </p:nvSpPr>
        <p:spPr>
          <a:xfrm>
            <a:off x="2924428" y="1611444"/>
            <a:ext cx="6343144" cy="3754834"/>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dk1"/>
                </a:solidFill>
                <a:latin typeface="Aptos"/>
              </a:rPr>
              <a:t>Recommendation</a:t>
            </a:r>
          </a:p>
          <a:p>
            <a:endParaRPr lang="en-US" sz="1400">
              <a:solidFill>
                <a:schemeClr val="dk1"/>
              </a:solidFill>
              <a:ea typeface="+mn-lt"/>
              <a:cs typeface="+mn-lt"/>
            </a:endParaRPr>
          </a:p>
          <a:p>
            <a:r>
              <a:rPr lang="en-US" b="1"/>
              <a:t>Partner with Relatable and Credible Influencers</a:t>
            </a:r>
            <a:endParaRPr lang="en-US"/>
          </a:p>
          <a:p>
            <a:endParaRPr lang="en-US" b="1">
              <a:ea typeface="+mn-lt"/>
              <a:cs typeface="+mn-lt"/>
            </a:endParaRPr>
          </a:p>
          <a:p>
            <a:r>
              <a:rPr lang="en-US" sz="1400" b="1">
                <a:ea typeface="+mn-lt"/>
                <a:cs typeface="+mn-lt"/>
              </a:rPr>
              <a:t>Why</a:t>
            </a:r>
            <a:r>
              <a:rPr lang="en-US" sz="1400">
                <a:ea typeface="+mn-lt"/>
                <a:cs typeface="+mn-lt"/>
              </a:rPr>
              <a:t>: Influencer credibility strongly influences travel intent. Respondents who trust influencers showed significantly higher travel intent scores.</a:t>
            </a:r>
            <a:endParaRPr lang="en-US"/>
          </a:p>
          <a:p>
            <a:endParaRPr lang="en-US" sz="1400">
              <a:ea typeface="+mn-lt"/>
              <a:cs typeface="+mn-lt"/>
            </a:endParaRPr>
          </a:p>
          <a:p>
            <a:r>
              <a:rPr lang="en-US" sz="1400" b="1">
                <a:ea typeface="+mn-lt"/>
                <a:cs typeface="+mn-lt"/>
              </a:rPr>
              <a:t>Actionable Steps</a:t>
            </a:r>
            <a:r>
              <a:rPr lang="en-US" sz="1400">
                <a:ea typeface="+mn-lt"/>
                <a:cs typeface="+mn-lt"/>
              </a:rPr>
              <a:t>:</a:t>
            </a:r>
            <a:endParaRPr lang="en-US">
              <a:ea typeface="+mn-lt"/>
              <a:cs typeface="+mn-lt"/>
            </a:endParaRPr>
          </a:p>
          <a:p>
            <a:pPr marL="742950" lvl="1" indent="-285750">
              <a:buFont typeface="Arial"/>
              <a:buChar char="•"/>
            </a:pPr>
            <a:r>
              <a:rPr lang="en-US" sz="1400">
                <a:ea typeface="+mn-lt"/>
                <a:cs typeface="+mn-lt"/>
              </a:rPr>
              <a:t>Collaborate with micro-influencers who align with the values of Millennials and Gen Z, such as sustainability, adventure, or luxury.</a:t>
            </a:r>
            <a:endParaRPr lang="en-US"/>
          </a:p>
          <a:p>
            <a:pPr marL="742950" lvl="1" indent="-285750">
              <a:buFont typeface="Arial"/>
              <a:buChar char="•"/>
            </a:pPr>
            <a:r>
              <a:rPr lang="en-US" sz="1400">
                <a:ea typeface="+mn-lt"/>
                <a:cs typeface="+mn-lt"/>
              </a:rPr>
              <a:t>Encourage influencers to share authentic, detailed travel stories rather than purely promotional content.</a:t>
            </a:r>
            <a:endParaRPr lang="en-US">
              <a:ea typeface="+mn-lt"/>
              <a:cs typeface="+mn-lt"/>
            </a:endParaRPr>
          </a:p>
          <a:p>
            <a:pPr marL="742950" lvl="1" indent="-285750">
              <a:buFont typeface="Arial"/>
              <a:buChar char="•"/>
            </a:pPr>
            <a:r>
              <a:rPr lang="en-US" sz="1400">
                <a:ea typeface="+mn-lt"/>
                <a:cs typeface="+mn-lt"/>
              </a:rPr>
              <a:t>Incorporate user-generated content and influencer reviews in campaigns to build trust and relatability.</a:t>
            </a:r>
            <a:endParaRPr lang="en-US">
              <a:ea typeface="+mn-lt"/>
              <a:cs typeface="+mn-lt"/>
            </a:endParaRPr>
          </a:p>
          <a:p>
            <a:endParaRPr lang="en-US" sz="1400" b="1">
              <a:solidFill>
                <a:schemeClr val="dk1"/>
              </a:solidFill>
            </a:endParaRPr>
          </a:p>
          <a:p>
            <a:pPr marL="342900" indent="-342900">
              <a:buFont typeface="Arial"/>
              <a:buChar char="•"/>
            </a:pPr>
            <a:endParaRPr lang="en-US" sz="1400">
              <a:solidFill>
                <a:schemeClr val="dk1"/>
              </a:solidFill>
            </a:endParaRPr>
          </a:p>
        </p:txBody>
      </p:sp>
    </p:spTree>
    <p:extLst>
      <p:ext uri="{BB962C8B-B14F-4D97-AF65-F5344CB8AC3E}">
        <p14:creationId xmlns:p14="http://schemas.microsoft.com/office/powerpoint/2010/main" val="1957957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6;p5">
            <a:extLst>
              <a:ext uri="{FF2B5EF4-FFF2-40B4-BE49-F238E27FC236}">
                <a16:creationId xmlns:a16="http://schemas.microsoft.com/office/drawing/2014/main" id="{4725E983-AF1F-260B-7429-335773035FCD}"/>
              </a:ext>
            </a:extLst>
          </p:cNvPr>
          <p:cNvSpPr txBox="1"/>
          <p:nvPr/>
        </p:nvSpPr>
        <p:spPr>
          <a:xfrm>
            <a:off x="2924428" y="1611444"/>
            <a:ext cx="6343144" cy="3631723"/>
          </a:xfrm>
          <a:prstGeom prst="rect">
            <a:avLst/>
          </a:prstGeom>
          <a:noFill/>
          <a:ln>
            <a:noFill/>
          </a:ln>
        </p:spPr>
        <p:txBody>
          <a:bodyPr spcFirstLastPara="1" wrap="square" lIns="91425" tIns="45700" rIns="91425" bIns="45700" anchor="t" anchorCtr="0">
            <a:spAutoFit/>
          </a:bodyPr>
          <a:lstStyle/>
          <a:p>
            <a:r>
              <a:rPr lang="en-US" sz="2000" b="1">
                <a:solidFill>
                  <a:schemeClr val="dk1"/>
                </a:solidFill>
                <a:latin typeface="Aptos"/>
              </a:rPr>
              <a:t>Recommendation</a:t>
            </a:r>
          </a:p>
          <a:p>
            <a:endParaRPr lang="en-US" sz="1400">
              <a:solidFill>
                <a:schemeClr val="dk1"/>
              </a:solidFill>
              <a:ea typeface="+mn-lt"/>
              <a:cs typeface="+mn-lt"/>
            </a:endParaRPr>
          </a:p>
          <a:p>
            <a:r>
              <a:rPr lang="en-US" sz="1400" b="1"/>
              <a:t>Leverage FOMO (Fear of Missing Out) Through Exclusive and Time-Sensitive Campaigns</a:t>
            </a:r>
            <a:endParaRPr lang="en-US" sz="1400">
              <a:solidFill>
                <a:schemeClr val="dk1"/>
              </a:solidFill>
            </a:endParaRPr>
          </a:p>
          <a:p>
            <a:endParaRPr lang="en-US" sz="1400" b="1">
              <a:solidFill>
                <a:schemeClr val="dk1"/>
              </a:solidFill>
              <a:ea typeface="+mn-lt"/>
              <a:cs typeface="+mn-lt"/>
            </a:endParaRPr>
          </a:p>
          <a:p>
            <a:r>
              <a:rPr lang="en-US" sz="1400" b="1">
                <a:solidFill>
                  <a:schemeClr val="dk1"/>
                </a:solidFill>
                <a:ea typeface="+mn-lt"/>
                <a:cs typeface="+mn-lt"/>
              </a:rPr>
              <a:t>Why</a:t>
            </a:r>
            <a:r>
              <a:rPr lang="en-US" sz="1400">
                <a:solidFill>
                  <a:schemeClr val="dk1"/>
                </a:solidFill>
                <a:ea typeface="+mn-lt"/>
                <a:cs typeface="+mn-lt"/>
              </a:rPr>
              <a:t>: FOMO was found to have a strong positive correlation (r=0.77) with travel intent, making it a significant motivator for this demographic.</a:t>
            </a:r>
            <a:endParaRPr lang="en-US" sz="1400">
              <a:solidFill>
                <a:schemeClr val="dk1"/>
              </a:solidFill>
            </a:endParaRPr>
          </a:p>
          <a:p>
            <a:endParaRPr lang="en-US" sz="1400">
              <a:solidFill>
                <a:schemeClr val="dk1"/>
              </a:solidFill>
              <a:ea typeface="+mn-lt"/>
              <a:cs typeface="+mn-lt"/>
            </a:endParaRPr>
          </a:p>
          <a:p>
            <a:r>
              <a:rPr lang="en-US" sz="1400" b="1">
                <a:solidFill>
                  <a:schemeClr val="dk1"/>
                </a:solidFill>
                <a:ea typeface="+mn-lt"/>
                <a:cs typeface="+mn-lt"/>
              </a:rPr>
              <a:t>Actionable Steps</a:t>
            </a:r>
            <a:r>
              <a:rPr lang="en-US" sz="1400">
                <a:solidFill>
                  <a:schemeClr val="dk1"/>
                </a:solidFill>
                <a:ea typeface="+mn-lt"/>
                <a:cs typeface="+mn-lt"/>
              </a:rPr>
              <a:t>:</a:t>
            </a:r>
            <a:endParaRPr lang="en-US" sz="1400">
              <a:solidFill>
                <a:schemeClr val="dk1"/>
              </a:solidFill>
            </a:endParaRPr>
          </a:p>
          <a:p>
            <a:pPr marL="742950" lvl="1" indent="-285750">
              <a:buFont typeface="Arial"/>
              <a:buChar char="•"/>
            </a:pPr>
            <a:r>
              <a:rPr lang="en-US" sz="1400">
                <a:solidFill>
                  <a:schemeClr val="dk1"/>
                </a:solidFill>
                <a:ea typeface="+mn-lt"/>
                <a:cs typeface="+mn-lt"/>
              </a:rPr>
              <a:t>Create campaigns emphasizing limited-time offers, exclusive destinations, or experiences ("Book now, only 2 spots left!").</a:t>
            </a:r>
            <a:endParaRPr lang="en-US" sz="1400">
              <a:solidFill>
                <a:schemeClr val="dk1"/>
              </a:solidFill>
            </a:endParaRPr>
          </a:p>
          <a:p>
            <a:pPr marL="742950" lvl="1" indent="-285750">
              <a:buFont typeface="Arial"/>
              <a:buChar char="•"/>
            </a:pPr>
            <a:r>
              <a:rPr lang="en-US" sz="1400">
                <a:solidFill>
                  <a:schemeClr val="dk1"/>
                </a:solidFill>
                <a:ea typeface="+mn-lt"/>
                <a:cs typeface="+mn-lt"/>
              </a:rPr>
              <a:t>Highlight unique, rare, or trending travel experiences through visually engaging social media ads.</a:t>
            </a:r>
            <a:endParaRPr lang="en-US" sz="1400">
              <a:solidFill>
                <a:schemeClr val="dk1"/>
              </a:solidFill>
            </a:endParaRPr>
          </a:p>
          <a:p>
            <a:pPr marL="742950" lvl="1" indent="-285750">
              <a:buFont typeface="Arial"/>
              <a:buChar char="•"/>
            </a:pPr>
            <a:r>
              <a:rPr lang="en-US" sz="1400">
                <a:solidFill>
                  <a:schemeClr val="dk1"/>
                </a:solidFill>
                <a:ea typeface="+mn-lt"/>
                <a:cs typeface="+mn-lt"/>
              </a:rPr>
              <a:t>Use hashtags like #OnceInALifetime or #DontMissOut to amplify urgency.</a:t>
            </a:r>
            <a:endParaRPr lang="en-US">
              <a:solidFill>
                <a:schemeClr val="dk1"/>
              </a:solidFill>
            </a:endParaRPr>
          </a:p>
          <a:p>
            <a:pPr marL="342900" indent="-342900">
              <a:buFont typeface="Arial"/>
              <a:buChar char="•"/>
            </a:pPr>
            <a:endParaRPr lang="en-US" sz="1400">
              <a:solidFill>
                <a:schemeClr val="dk1"/>
              </a:solidFill>
            </a:endParaRPr>
          </a:p>
        </p:txBody>
      </p:sp>
    </p:spTree>
    <p:extLst>
      <p:ext uri="{BB962C8B-B14F-4D97-AF65-F5344CB8AC3E}">
        <p14:creationId xmlns:p14="http://schemas.microsoft.com/office/powerpoint/2010/main" val="3160926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2C15DBD3-AFD1-F151-7028-D1A62CB88DA0}"/>
            </a:ext>
          </a:extLst>
        </p:cNvPr>
        <p:cNvGrpSpPr/>
        <p:nvPr/>
      </p:nvGrpSpPr>
      <p:grpSpPr>
        <a:xfrm>
          <a:off x="0" y="0"/>
          <a:ext cx="0" cy="0"/>
          <a:chOff x="0" y="0"/>
          <a:chExt cx="0" cy="0"/>
        </a:xfrm>
      </p:grpSpPr>
      <p:sp>
        <p:nvSpPr>
          <p:cNvPr id="116" name="Google Shape;116;p5">
            <a:extLst>
              <a:ext uri="{FF2B5EF4-FFF2-40B4-BE49-F238E27FC236}">
                <a16:creationId xmlns:a16="http://schemas.microsoft.com/office/drawing/2014/main" id="{DAFB30E1-C35B-29E2-02C6-276AD7A6FE32}"/>
              </a:ext>
            </a:extLst>
          </p:cNvPr>
          <p:cNvSpPr txBox="1"/>
          <p:nvPr/>
        </p:nvSpPr>
        <p:spPr>
          <a:xfrm>
            <a:off x="2140793" y="1910818"/>
            <a:ext cx="7902732" cy="3416279"/>
          </a:xfrm>
          <a:prstGeom prst="rect">
            <a:avLst/>
          </a:prstGeom>
          <a:noFill/>
          <a:ln>
            <a:noFill/>
          </a:ln>
        </p:spPr>
        <p:txBody>
          <a:bodyPr spcFirstLastPara="1" wrap="square" lIns="91425" tIns="45700" rIns="91425" bIns="45700" anchor="t" anchorCtr="0">
            <a:spAutoFit/>
          </a:bodyPr>
          <a:lstStyle/>
          <a:p>
            <a:r>
              <a:rPr lang="en-US" sz="2000" b="1">
                <a:solidFill>
                  <a:schemeClr val="dk1"/>
                </a:solidFill>
                <a:latin typeface="Aptos"/>
                <a:sym typeface="Play"/>
              </a:rPr>
              <a:t>References</a:t>
            </a:r>
            <a:endParaRPr lang="en-US" sz="1600">
              <a:solidFill>
                <a:schemeClr val="dk1"/>
              </a:solidFill>
              <a:latin typeface="Aptos"/>
            </a:endParaRPr>
          </a:p>
          <a:p>
            <a:endParaRPr lang="en-US" sz="1400">
              <a:solidFill>
                <a:schemeClr val="dk1"/>
              </a:solidFill>
              <a:ea typeface="+mn-lt"/>
              <a:cs typeface="+mn-lt"/>
            </a:endParaRPr>
          </a:p>
          <a:p>
            <a:r>
              <a:rPr lang="en-US" sz="1000">
                <a:solidFill>
                  <a:schemeClr val="dk1"/>
                </a:solidFill>
                <a:latin typeface="Calibri"/>
                <a:ea typeface="Calibri"/>
                <a:cs typeface="Calibri"/>
              </a:rPr>
              <a:t>Ghaly, M. (2023). The influence of user-generated content and social media travel influencers credibility on the visit intention of Generation Z. </a:t>
            </a:r>
            <a:r>
              <a:rPr lang="en-US" sz="1000" i="1">
                <a:solidFill>
                  <a:schemeClr val="dk1"/>
                </a:solidFill>
                <a:latin typeface="Calibri"/>
                <a:ea typeface="Calibri"/>
                <a:cs typeface="Calibri"/>
              </a:rPr>
              <a:t>Journal of Association of Arab Universities for Tourism and Hospitality</a:t>
            </a:r>
            <a:r>
              <a:rPr lang="en-US" sz="1000">
                <a:solidFill>
                  <a:schemeClr val="dk1"/>
                </a:solidFill>
                <a:latin typeface="Calibri"/>
                <a:ea typeface="Calibri"/>
                <a:cs typeface="Calibri"/>
              </a:rPr>
              <a:t>, </a:t>
            </a:r>
            <a:r>
              <a:rPr lang="en-US" sz="1000" i="1">
                <a:solidFill>
                  <a:schemeClr val="dk1"/>
                </a:solidFill>
                <a:latin typeface="Calibri"/>
                <a:ea typeface="Calibri"/>
                <a:cs typeface="Calibri"/>
              </a:rPr>
              <a:t>24</a:t>
            </a:r>
            <a:r>
              <a:rPr lang="en-US" sz="1000">
                <a:solidFill>
                  <a:schemeClr val="dk1"/>
                </a:solidFill>
                <a:latin typeface="Calibri"/>
                <a:ea typeface="Calibri"/>
                <a:cs typeface="Calibri"/>
              </a:rPr>
              <a:t>(2), 367–382. </a:t>
            </a:r>
            <a:r>
              <a:rPr lang="en-US" sz="1000">
                <a:solidFill>
                  <a:schemeClr val="dk1"/>
                </a:solidFill>
                <a:latin typeface="Calibri"/>
                <a:ea typeface="Calibri"/>
                <a:cs typeface="Calibri"/>
                <a:hlinkClick r:id="rId3">
                  <a:extLst>
                    <a:ext uri="{A12FA001-AC4F-418D-AE19-62706E023703}">
                      <ahyp:hlinkClr xmlns:ahyp="http://schemas.microsoft.com/office/drawing/2018/hyperlinkcolor" val="tx"/>
                    </a:ext>
                  </a:extLst>
                </a:hlinkClick>
              </a:rPr>
              <a:t>https://doi.org/10.21608/jaauth.2023.218047.1477</a:t>
            </a:r>
            <a:r>
              <a:rPr lang="en-US" sz="1000">
                <a:solidFill>
                  <a:schemeClr val="dk1"/>
                </a:solidFill>
                <a:latin typeface="Calibri"/>
                <a:ea typeface="Calibri"/>
                <a:cs typeface="Calibri"/>
              </a:rPr>
              <a:t>Machado,  D.,  Santos,  P.,  &amp;  Medeiros,  M.  (2021).  </a:t>
            </a:r>
          </a:p>
          <a:p>
            <a:endParaRPr lang="en-US" sz="1000">
              <a:solidFill>
                <a:schemeClr val="dk1"/>
              </a:solidFill>
              <a:latin typeface="Calibri"/>
              <a:ea typeface="Calibri"/>
              <a:cs typeface="Calibri"/>
            </a:endParaRPr>
          </a:p>
          <a:p>
            <a:r>
              <a:rPr lang="en-US" sz="1000">
                <a:solidFill>
                  <a:schemeClr val="dk1"/>
                </a:solidFill>
                <a:latin typeface="Calibri"/>
                <a:ea typeface="Calibri"/>
                <a:cs typeface="Calibri"/>
              </a:rPr>
              <a:t>Effects  of  Social  Comparison,  Travel  Envy  and  Self- presentation  on  the  Intention  to  Visit  Tourist  Destinations.  Brazilian  Business  Review,  18(3),  297–316. </a:t>
            </a:r>
            <a:r>
              <a:rPr lang="en-US" sz="1000">
                <a:solidFill>
                  <a:schemeClr val="dk1"/>
                </a:solidFill>
                <a:latin typeface="Calibri"/>
                <a:ea typeface="Calibri"/>
                <a:cs typeface="Calibri"/>
                <a:hlinkClick r:id="rId4">
                  <a:extLst>
                    <a:ext uri="{A12FA001-AC4F-418D-AE19-62706E023703}">
                      <ahyp:hlinkClr xmlns:ahyp="http://schemas.microsoft.com/office/drawing/2018/hyperlinkcolor" val="tx"/>
                    </a:ext>
                  </a:extLst>
                </a:hlinkClick>
              </a:rPr>
              <a:t>https://doi.org/10.15728/bbr.2021.18.3.4</a:t>
            </a:r>
            <a:r>
              <a:rPr lang="en-US" sz="1000">
                <a:solidFill>
                  <a:schemeClr val="dk1"/>
                </a:solidFill>
                <a:latin typeface="Calibri"/>
                <a:ea typeface="Calibri"/>
                <a:cs typeface="Calibri"/>
              </a:rPr>
              <a:t>Rahjasa, S. L., Prasasti, G., &amp; </a:t>
            </a:r>
            <a:r>
              <a:rPr lang="en-US" sz="1000" err="1">
                <a:solidFill>
                  <a:schemeClr val="dk1"/>
                </a:solidFill>
                <a:latin typeface="Calibri"/>
                <a:ea typeface="Calibri"/>
                <a:cs typeface="Calibri"/>
              </a:rPr>
              <a:t>Apriliani</a:t>
            </a:r>
            <a:r>
              <a:rPr lang="en-US" sz="1000">
                <a:solidFill>
                  <a:schemeClr val="dk1"/>
                </a:solidFill>
                <a:latin typeface="Calibri"/>
                <a:ea typeface="Calibri"/>
                <a:cs typeface="Calibri"/>
              </a:rPr>
              <a:t>, K. M. (2024). </a:t>
            </a:r>
            <a:endParaRPr lang="en-US">
              <a:solidFill>
                <a:schemeClr val="dk1"/>
              </a:solidFill>
              <a:latin typeface="Aptos" panose="02110004020202020204"/>
              <a:ea typeface="Calibri"/>
              <a:cs typeface="Calibri"/>
            </a:endParaRPr>
          </a:p>
          <a:p>
            <a:endParaRPr lang="en-US" sz="1000">
              <a:solidFill>
                <a:schemeClr val="dk1"/>
              </a:solidFill>
              <a:latin typeface="Calibri"/>
              <a:ea typeface="Calibri"/>
              <a:cs typeface="Calibri"/>
            </a:endParaRPr>
          </a:p>
          <a:p>
            <a:r>
              <a:rPr lang="en-US" sz="1000">
                <a:solidFill>
                  <a:schemeClr val="dk1"/>
                </a:solidFill>
                <a:latin typeface="Calibri"/>
                <a:ea typeface="Calibri"/>
                <a:cs typeface="Calibri"/>
              </a:rPr>
              <a:t>How Travel Influencer and Social Media Influence Tourist Travel Decision to </a:t>
            </a:r>
            <a:r>
              <a:rPr lang="en-US" sz="1000" err="1">
                <a:solidFill>
                  <a:schemeClr val="dk1"/>
                </a:solidFill>
                <a:latin typeface="Calibri"/>
                <a:ea typeface="Calibri"/>
                <a:cs typeface="Calibri"/>
              </a:rPr>
              <a:t>Ubud</a:t>
            </a:r>
            <a:r>
              <a:rPr lang="en-US" sz="1000">
                <a:solidFill>
                  <a:schemeClr val="dk1"/>
                </a:solidFill>
                <a:latin typeface="Calibri"/>
                <a:ea typeface="Calibri"/>
                <a:cs typeface="Calibri"/>
              </a:rPr>
              <a:t>. TRJ Tourism Research Journal, 8(1), 127. https://doi.org/10.30647/trj.v8i1.243Sharma, R., Singh, G., &amp; Pratt, S. (2022). </a:t>
            </a:r>
            <a:endParaRPr lang="en-US">
              <a:solidFill>
                <a:schemeClr val="dk1"/>
              </a:solidFill>
              <a:latin typeface="Aptos" panose="02110004020202020204"/>
              <a:ea typeface="Calibri"/>
              <a:cs typeface="Calibri"/>
            </a:endParaRPr>
          </a:p>
          <a:p>
            <a:endParaRPr lang="en-US" sz="1000">
              <a:solidFill>
                <a:schemeClr val="dk1"/>
              </a:solidFill>
              <a:latin typeface="Calibri"/>
              <a:ea typeface="Calibri"/>
              <a:cs typeface="Calibri"/>
            </a:endParaRPr>
          </a:p>
          <a:p>
            <a:r>
              <a:rPr lang="en-US" sz="1000">
                <a:solidFill>
                  <a:schemeClr val="dk1"/>
                </a:solidFill>
                <a:latin typeface="Calibri"/>
                <a:ea typeface="Calibri"/>
                <a:cs typeface="Calibri"/>
              </a:rPr>
              <a:t>Exploring travel envy and social return in domestic travel: A cross- generational       analysis.       Journal       of       Travel       &amp;       Tourism       Marketing,       39(1),       58–72. https://doi.org/10.1080/10548408.2022.2045247</a:t>
            </a:r>
            <a:endParaRPr lang="en-US">
              <a:solidFill>
                <a:schemeClr val="dk1"/>
              </a:solidFill>
            </a:endParaRPr>
          </a:p>
          <a:p>
            <a:endParaRPr lang="en-US" sz="1400">
              <a:solidFill>
                <a:schemeClr val="dk1"/>
              </a:solidFill>
              <a:ea typeface="+mn-lt"/>
              <a:cs typeface="+mn-lt"/>
            </a:endParaRPr>
          </a:p>
          <a:p>
            <a:endParaRPr lang="en-US" sz="1400">
              <a:solidFill>
                <a:schemeClr val="dk1"/>
              </a:solidFill>
              <a:ea typeface="+mn-lt"/>
              <a:cs typeface="+mn-lt"/>
            </a:endParaRPr>
          </a:p>
          <a:p>
            <a:r>
              <a:rPr lang="en-US" sz="1400">
                <a:solidFill>
                  <a:schemeClr val="dk1"/>
                </a:solidFill>
                <a:ea typeface="+mn-lt"/>
                <a:cs typeface="+mn-lt"/>
              </a:rPr>
              <a:t> </a:t>
            </a:r>
          </a:p>
        </p:txBody>
      </p:sp>
      <p:pic>
        <p:nvPicPr>
          <p:cNvPr id="3" name="Google Shape;84;p1" descr="A logo of a person with a digital face">
            <a:extLst>
              <a:ext uri="{FF2B5EF4-FFF2-40B4-BE49-F238E27FC236}">
                <a16:creationId xmlns:a16="http://schemas.microsoft.com/office/drawing/2014/main" id="{43AACCCC-1CF2-BE28-5595-9E64442B4B95}"/>
              </a:ext>
            </a:extLst>
          </p:cNvPr>
          <p:cNvPicPr preferRelativeResize="0"/>
          <p:nvPr/>
        </p:nvPicPr>
        <p:blipFill rotWithShape="1">
          <a:blip r:embed="rId5">
            <a:alphaModFix/>
          </a:blip>
          <a:srcRect l="22256" t="14411" r="22389" b="27541"/>
          <a:stretch/>
        </p:blipFill>
        <p:spPr>
          <a:xfrm>
            <a:off x="11220832" y="5868116"/>
            <a:ext cx="561546" cy="585164"/>
          </a:xfrm>
          <a:prstGeom prst="rect">
            <a:avLst/>
          </a:prstGeom>
          <a:noFill/>
          <a:ln>
            <a:noFill/>
          </a:ln>
        </p:spPr>
      </p:pic>
    </p:spTree>
    <p:extLst>
      <p:ext uri="{BB962C8B-B14F-4D97-AF65-F5344CB8AC3E}">
        <p14:creationId xmlns:p14="http://schemas.microsoft.com/office/powerpoint/2010/main" val="5405843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B63A45-E20B-0B3F-9A69-E0479BBEA93B}"/>
              </a:ext>
            </a:extLst>
          </p:cNvPr>
          <p:cNvSpPr>
            <a:spLocks noGrp="1"/>
          </p:cNvSpPr>
          <p:nvPr>
            <p:ph idx="1"/>
          </p:nvPr>
        </p:nvSpPr>
        <p:spPr>
          <a:xfrm>
            <a:off x="838200" y="2850762"/>
            <a:ext cx="10515600" cy="1149842"/>
          </a:xfrm>
        </p:spPr>
        <p:txBody>
          <a:bodyPr vert="horz" lIns="91440" tIns="45720" rIns="91440" bIns="45720" rtlCol="0" anchor="t">
            <a:normAutofit/>
          </a:bodyPr>
          <a:lstStyle/>
          <a:p>
            <a:pPr marL="0" indent="0" algn="ctr">
              <a:buNone/>
            </a:pPr>
            <a:r>
              <a:rPr lang="en-US" sz="7200" b="1"/>
              <a:t>Thank you</a:t>
            </a:r>
            <a:endParaRPr lang="en-US"/>
          </a:p>
        </p:txBody>
      </p:sp>
    </p:spTree>
    <p:extLst>
      <p:ext uri="{BB962C8B-B14F-4D97-AF65-F5344CB8AC3E}">
        <p14:creationId xmlns:p14="http://schemas.microsoft.com/office/powerpoint/2010/main" val="3217444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5"/>
          <p:cNvSpPr txBox="1"/>
          <p:nvPr/>
        </p:nvSpPr>
        <p:spPr>
          <a:xfrm>
            <a:off x="2881067" y="1951692"/>
            <a:ext cx="6343144" cy="2954615"/>
          </a:xfrm>
          <a:prstGeom prst="rect">
            <a:avLst/>
          </a:prstGeom>
          <a:noFill/>
          <a:ln>
            <a:noFill/>
          </a:ln>
        </p:spPr>
        <p:txBody>
          <a:bodyPr spcFirstLastPara="1" wrap="square" lIns="91425" tIns="45700" rIns="91425" bIns="45700" anchor="t" anchorCtr="0">
            <a:spAutoFit/>
          </a:bodyPr>
          <a:lstStyle/>
          <a:p>
            <a:r>
              <a:rPr lang="en-US" sz="2000" b="1">
                <a:solidFill>
                  <a:schemeClr val="dk1"/>
                </a:solidFill>
                <a:latin typeface="Aptos"/>
                <a:sym typeface="Play"/>
              </a:rPr>
              <a:t>Phase 1</a:t>
            </a:r>
            <a:endParaRPr lang="en-US" sz="1600">
              <a:solidFill>
                <a:schemeClr val="dk1"/>
              </a:solidFill>
              <a:latin typeface="Aptos"/>
            </a:endParaRPr>
          </a:p>
          <a:p>
            <a:endParaRPr lang="en-US" sz="1400">
              <a:solidFill>
                <a:schemeClr val="dk1"/>
              </a:solidFill>
              <a:ea typeface="+mn-lt"/>
              <a:cs typeface="+mn-lt"/>
            </a:endParaRPr>
          </a:p>
          <a:p>
            <a:r>
              <a:rPr lang="en-US" sz="1400">
                <a:solidFill>
                  <a:schemeClr val="dk1"/>
                </a:solidFill>
                <a:ea typeface="+mn-lt"/>
                <a:cs typeface="+mn-lt"/>
              </a:rPr>
              <a:t>We conducted a </a:t>
            </a:r>
            <a:r>
              <a:rPr lang="en-US" sz="1400" b="1">
                <a:solidFill>
                  <a:schemeClr val="dk1"/>
                </a:solidFill>
                <a:ea typeface="+mn-lt"/>
                <a:cs typeface="+mn-lt"/>
              </a:rPr>
              <a:t>qualitative research</a:t>
            </a:r>
            <a:r>
              <a:rPr lang="en-US" sz="1400">
                <a:solidFill>
                  <a:schemeClr val="dk1"/>
                </a:solidFill>
                <a:ea typeface="+mn-lt"/>
                <a:cs typeface="+mn-lt"/>
              </a:rPr>
              <a:t> first to understand and explore the research topic. This was done by conducting literature review and focus group discussion. Transcript was used as main input for analysis.</a:t>
            </a:r>
          </a:p>
          <a:p>
            <a:endParaRPr lang="en-US" sz="1400">
              <a:solidFill>
                <a:schemeClr val="dk1"/>
              </a:solidFill>
              <a:ea typeface="+mn-lt"/>
              <a:cs typeface="+mn-lt"/>
            </a:endParaRPr>
          </a:p>
          <a:p>
            <a:endParaRPr lang="en-US" sz="2000" b="1">
              <a:solidFill>
                <a:schemeClr val="dk1"/>
              </a:solidFill>
              <a:latin typeface="Aptos"/>
              <a:sym typeface="Play"/>
            </a:endParaRPr>
          </a:p>
          <a:p>
            <a:r>
              <a:rPr lang="en-US" sz="2000" b="1">
                <a:solidFill>
                  <a:schemeClr val="dk1"/>
                </a:solidFill>
                <a:latin typeface="Aptos"/>
                <a:sym typeface="Play"/>
              </a:rPr>
              <a:t>Phase 2</a:t>
            </a:r>
            <a:endParaRPr lang="en-US" sz="1600">
              <a:solidFill>
                <a:schemeClr val="dk1"/>
              </a:solidFill>
              <a:latin typeface="Aptos"/>
            </a:endParaRPr>
          </a:p>
          <a:p>
            <a:endParaRPr lang="en-US" sz="1400">
              <a:solidFill>
                <a:schemeClr val="dk1"/>
              </a:solidFill>
              <a:ea typeface="+mn-lt"/>
              <a:cs typeface="+mn-lt"/>
            </a:endParaRPr>
          </a:p>
          <a:p>
            <a:r>
              <a:rPr lang="en-US" sz="1400">
                <a:solidFill>
                  <a:schemeClr val="dk1"/>
                </a:solidFill>
                <a:ea typeface="+mn-lt"/>
                <a:cs typeface="+mn-lt"/>
              </a:rPr>
              <a:t>We followed up with </a:t>
            </a:r>
            <a:r>
              <a:rPr lang="en-US" sz="1400" b="1">
                <a:solidFill>
                  <a:schemeClr val="dk1"/>
                </a:solidFill>
                <a:ea typeface="+mn-lt"/>
                <a:cs typeface="+mn-lt"/>
              </a:rPr>
              <a:t>quantitative research </a:t>
            </a:r>
            <a:r>
              <a:rPr lang="en-US" sz="1400">
                <a:solidFill>
                  <a:schemeClr val="dk1"/>
                </a:solidFill>
                <a:ea typeface="+mn-lt"/>
                <a:cs typeface="+mn-lt"/>
              </a:rPr>
              <a:t>on our revised research hypothesis. A survey was conducted and then </a:t>
            </a:r>
            <a:r>
              <a:rPr lang="en-US" sz="1400" err="1">
                <a:solidFill>
                  <a:schemeClr val="dk1"/>
                </a:solidFill>
                <a:ea typeface="+mn-lt"/>
                <a:cs typeface="+mn-lt"/>
              </a:rPr>
              <a:t>analysed</a:t>
            </a:r>
            <a:r>
              <a:rPr lang="en-US" sz="1400">
                <a:solidFill>
                  <a:schemeClr val="dk1"/>
                </a:solidFill>
                <a:ea typeface="+mn-lt"/>
                <a:cs typeface="+mn-lt"/>
              </a:rPr>
              <a:t> using statistical tests and verified with machine learning and predictive analytical tools.</a:t>
            </a:r>
            <a:endParaRPr>
              <a:solidFill>
                <a:schemeClr val="dk1"/>
              </a:solidFill>
              <a:ea typeface="+mn-lt"/>
              <a:cs typeface="+mn-lt"/>
            </a:endParaRPr>
          </a:p>
        </p:txBody>
      </p:sp>
      <p:pic>
        <p:nvPicPr>
          <p:cNvPr id="3" name="Google Shape;84;p1" descr="A logo of a person with a digital face">
            <a:extLst>
              <a:ext uri="{FF2B5EF4-FFF2-40B4-BE49-F238E27FC236}">
                <a16:creationId xmlns:a16="http://schemas.microsoft.com/office/drawing/2014/main" id="{D68DBF56-8203-E5AA-D330-0CC10529B8EE}"/>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spTree>
    <p:extLst>
      <p:ext uri="{BB962C8B-B14F-4D97-AF65-F5344CB8AC3E}">
        <p14:creationId xmlns:p14="http://schemas.microsoft.com/office/powerpoint/2010/main" val="3914605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0AC7096C-7F7F-6538-074C-BC0952D31D05}"/>
            </a:ext>
          </a:extLst>
        </p:cNvPr>
        <p:cNvGrpSpPr/>
        <p:nvPr/>
      </p:nvGrpSpPr>
      <p:grpSpPr>
        <a:xfrm>
          <a:off x="0" y="0"/>
          <a:ext cx="0" cy="0"/>
          <a:chOff x="0" y="0"/>
          <a:chExt cx="0" cy="0"/>
        </a:xfrm>
      </p:grpSpPr>
      <p:pic>
        <p:nvPicPr>
          <p:cNvPr id="3" name="Google Shape;84;p1" descr="A logo of a person with a digital face">
            <a:extLst>
              <a:ext uri="{FF2B5EF4-FFF2-40B4-BE49-F238E27FC236}">
                <a16:creationId xmlns:a16="http://schemas.microsoft.com/office/drawing/2014/main" id="{AC9F3BBE-C077-348C-7C5C-D2EAEB006B53}"/>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sp>
        <p:nvSpPr>
          <p:cNvPr id="4" name="TextBox 3">
            <a:extLst>
              <a:ext uri="{FF2B5EF4-FFF2-40B4-BE49-F238E27FC236}">
                <a16:creationId xmlns:a16="http://schemas.microsoft.com/office/drawing/2014/main" id="{12BFB536-DB6B-9BCE-06D8-5F33147C9482}"/>
              </a:ext>
            </a:extLst>
          </p:cNvPr>
          <p:cNvSpPr txBox="1"/>
          <p:nvPr/>
        </p:nvSpPr>
        <p:spPr>
          <a:xfrm>
            <a:off x="2292413" y="1920895"/>
            <a:ext cx="7607173" cy="3016210"/>
          </a:xfrm>
          <a:prstGeom prst="rect">
            <a:avLst/>
          </a:prstGeom>
          <a:noFill/>
        </p:spPr>
        <p:txBody>
          <a:bodyPr wrap="square">
            <a:spAutoFit/>
          </a:bodyPr>
          <a:lstStyle/>
          <a:p>
            <a:r>
              <a:rPr lang="en-US" b="1">
                <a:solidFill>
                  <a:srgbClr val="000000"/>
                </a:solidFill>
                <a:effectLst/>
                <a:ea typeface="SimSun" panose="02010600030101010101" pitchFamily="2" charset="-122"/>
                <a:cs typeface="Arial" panose="020B0604020202020204" pitchFamily="34" charset="0"/>
              </a:rPr>
              <a:t>Primary Objective:</a:t>
            </a:r>
            <a:endParaRPr lang="en-SG" b="1">
              <a:solidFill>
                <a:srgbClr val="000000"/>
              </a:solidFill>
              <a:ea typeface="SimSun" panose="02010600030101010101" pitchFamily="2" charset="-122"/>
              <a:cs typeface="Arial" panose="020B0604020202020204" pitchFamily="34" charset="0"/>
            </a:endParaRPr>
          </a:p>
          <a:p>
            <a:endParaRPr lang="en-SG" sz="1400" b="1">
              <a:solidFill>
                <a:srgbClr val="000000"/>
              </a:solidFill>
              <a:effectLst/>
              <a:ea typeface="SimSun" panose="02010600030101010101" pitchFamily="2" charset="-122"/>
              <a:cs typeface="Arial" panose="020B0604020202020204" pitchFamily="34" charset="0"/>
            </a:endParaRPr>
          </a:p>
          <a:p>
            <a:r>
              <a:rPr lang="en-US" sz="1400">
                <a:solidFill>
                  <a:srgbClr val="000000"/>
                </a:solidFill>
                <a:effectLst/>
                <a:ea typeface="SimSun" panose="02010600030101010101" pitchFamily="2" charset="-122"/>
                <a:cs typeface="Arial" panose="020B0604020202020204" pitchFamily="34" charset="0"/>
              </a:rPr>
              <a:t>To understand how different factors of social media influence a person’s decision or intention to travel.</a:t>
            </a:r>
          </a:p>
          <a:p>
            <a:pPr indent="457200"/>
            <a:endParaRPr lang="en-SG" sz="1400">
              <a:solidFill>
                <a:srgbClr val="000000"/>
              </a:solidFill>
              <a:effectLst/>
              <a:ea typeface="SimSun" panose="02010600030101010101" pitchFamily="2" charset="-122"/>
              <a:cs typeface="Arial" panose="020B0604020202020204" pitchFamily="34" charset="0"/>
            </a:endParaRPr>
          </a:p>
          <a:p>
            <a:r>
              <a:rPr lang="en-US" b="1">
                <a:solidFill>
                  <a:srgbClr val="000000"/>
                </a:solidFill>
                <a:effectLst/>
                <a:ea typeface="SimSun" panose="02010600030101010101" pitchFamily="2" charset="-122"/>
                <a:cs typeface="Arial" panose="020B0604020202020204" pitchFamily="34" charset="0"/>
              </a:rPr>
              <a:t>Secondary Objectives:</a:t>
            </a:r>
          </a:p>
          <a:p>
            <a:endParaRPr lang="en-SG" sz="1400" b="1">
              <a:solidFill>
                <a:srgbClr val="000000"/>
              </a:solidFill>
              <a:effectLst/>
              <a:ea typeface="SimSun" panose="02010600030101010101" pitchFamily="2" charset="-122"/>
              <a:cs typeface="Arial" panose="020B0604020202020204" pitchFamily="34" charset="0"/>
            </a:endParaRPr>
          </a:p>
          <a:p>
            <a:pPr marL="342900" lvl="0" indent="-342900">
              <a:buFont typeface="+mj-lt"/>
              <a:buAutoNum type="arabicPeriod"/>
            </a:pPr>
            <a:r>
              <a:rPr lang="en-US" sz="1400">
                <a:solidFill>
                  <a:srgbClr val="000000"/>
                </a:solidFill>
                <a:effectLst/>
                <a:ea typeface="SimSun" panose="02010600030101010101" pitchFamily="2" charset="-122"/>
                <a:cs typeface="Arial" panose="020B0604020202020204" pitchFamily="34" charset="0"/>
              </a:rPr>
              <a:t>To explore how social media features (comments, reviews, stories) create emotional connections that inspire travel. </a:t>
            </a:r>
            <a:r>
              <a:rPr lang="en-US" sz="1000">
                <a:solidFill>
                  <a:schemeClr val="tx1">
                    <a:lumMod val="50000"/>
                    <a:lumOff val="50000"/>
                  </a:schemeClr>
                </a:solidFill>
                <a:ea typeface="Arial"/>
                <a:cs typeface="Arial"/>
                <a:sym typeface="Arial"/>
              </a:rPr>
              <a:t>(Wang et al., 2022)​(Gai et al., 2024)</a:t>
            </a:r>
            <a:endParaRPr lang="en-SG" sz="1000">
              <a:solidFill>
                <a:schemeClr val="tx1">
                  <a:lumMod val="50000"/>
                  <a:lumOff val="50000"/>
                </a:schemeClr>
              </a:solidFill>
              <a:effectLst/>
              <a:ea typeface="SimSun" panose="02010600030101010101" pitchFamily="2" charset="-122"/>
              <a:cs typeface="Arial" panose="020B0604020202020204" pitchFamily="34" charset="0"/>
            </a:endParaRPr>
          </a:p>
          <a:p>
            <a:pPr marL="342900" indent="-342900">
              <a:buFont typeface="+mj-lt"/>
              <a:buAutoNum type="arabicPeriod"/>
            </a:pPr>
            <a:r>
              <a:rPr lang="en-US" sz="1400">
                <a:solidFill>
                  <a:srgbClr val="000000"/>
                </a:solidFill>
                <a:effectLst/>
                <a:ea typeface="SimSun" panose="02010600030101010101" pitchFamily="2" charset="-122"/>
                <a:cs typeface="Arial" panose="020B0604020202020204" pitchFamily="34" charset="0"/>
              </a:rPr>
              <a:t>To dive deep into how FOMO (Fear of Missing Out) and travel envy, triggered by social media, shape users' decisions to visit new destinations. </a:t>
            </a:r>
            <a:r>
              <a:rPr lang="en-US" sz="1000">
                <a:solidFill>
                  <a:schemeClr val="tx1">
                    <a:lumMod val="50000"/>
                    <a:lumOff val="50000"/>
                  </a:schemeClr>
                </a:solidFill>
                <a:ea typeface="Arial"/>
                <a:cs typeface="Arial"/>
                <a:sym typeface="Arial"/>
              </a:rPr>
              <a:t>(</a:t>
            </a:r>
            <a:r>
              <a:rPr lang="en-US" sz="1000" err="1">
                <a:solidFill>
                  <a:schemeClr val="tx1">
                    <a:lumMod val="50000"/>
                    <a:lumOff val="50000"/>
                  </a:schemeClr>
                </a:solidFill>
                <a:ea typeface="Arial"/>
                <a:cs typeface="Arial"/>
                <a:sym typeface="Arial"/>
              </a:rPr>
              <a:t>Mohanan</a:t>
            </a:r>
            <a:r>
              <a:rPr lang="en-US" sz="1000">
                <a:solidFill>
                  <a:schemeClr val="tx1">
                    <a:lumMod val="50000"/>
                    <a:lumOff val="50000"/>
                  </a:schemeClr>
                </a:solidFill>
                <a:ea typeface="Arial"/>
                <a:cs typeface="Arial"/>
                <a:sym typeface="Arial"/>
              </a:rPr>
              <a:t> &amp; </a:t>
            </a:r>
            <a:r>
              <a:rPr lang="en-US" sz="1000" err="1">
                <a:solidFill>
                  <a:schemeClr val="tx1">
                    <a:lumMod val="50000"/>
                    <a:lumOff val="50000"/>
                  </a:schemeClr>
                </a:solidFill>
                <a:ea typeface="Arial"/>
                <a:cs typeface="Arial"/>
                <a:sym typeface="Arial"/>
              </a:rPr>
              <a:t>Kushe</a:t>
            </a:r>
            <a:r>
              <a:rPr lang="en-US" sz="1000">
                <a:solidFill>
                  <a:schemeClr val="tx1">
                    <a:lumMod val="50000"/>
                    <a:lumOff val="50000"/>
                  </a:schemeClr>
                </a:solidFill>
                <a:ea typeface="Arial"/>
                <a:cs typeface="Arial"/>
                <a:sym typeface="Arial"/>
              </a:rPr>
              <a:t> Shekhar, 2021) (</a:t>
            </a:r>
            <a:r>
              <a:rPr lang="en-US" sz="1000" err="1">
                <a:solidFill>
                  <a:schemeClr val="tx1">
                    <a:lumMod val="50000"/>
                    <a:lumOff val="50000"/>
                  </a:schemeClr>
                </a:solidFill>
                <a:ea typeface="Arial"/>
                <a:cs typeface="Arial"/>
                <a:sym typeface="Arial"/>
              </a:rPr>
              <a:t>Rahjasa</a:t>
            </a:r>
            <a:r>
              <a:rPr lang="en-US" sz="1000">
                <a:solidFill>
                  <a:schemeClr val="tx1">
                    <a:lumMod val="50000"/>
                    <a:lumOff val="50000"/>
                  </a:schemeClr>
                </a:solidFill>
                <a:ea typeface="Arial"/>
                <a:cs typeface="Arial"/>
                <a:sym typeface="Arial"/>
              </a:rPr>
              <a:t> et al., 2024)</a:t>
            </a:r>
            <a:endParaRPr lang="en-SG" sz="1000">
              <a:solidFill>
                <a:schemeClr val="tx1">
                  <a:lumMod val="50000"/>
                  <a:lumOff val="50000"/>
                </a:schemeClr>
              </a:solidFill>
              <a:effectLst/>
              <a:ea typeface="SimSun" panose="02010600030101010101" pitchFamily="2" charset="-122"/>
              <a:cs typeface="Arial" panose="020B0604020202020204" pitchFamily="34" charset="0"/>
            </a:endParaRPr>
          </a:p>
          <a:p>
            <a:pPr marL="342900" lvl="0" indent="-342900">
              <a:buFont typeface="+mj-lt"/>
              <a:buAutoNum type="arabicPeriod"/>
            </a:pPr>
            <a:r>
              <a:rPr lang="en-US" sz="1400">
                <a:solidFill>
                  <a:srgbClr val="000000"/>
                </a:solidFill>
                <a:effectLst/>
                <a:ea typeface="SimSun" panose="02010600030101010101" pitchFamily="2" charset="-122"/>
                <a:cs typeface="Arial" panose="020B0604020202020204" pitchFamily="34" charset="0"/>
              </a:rPr>
              <a:t>To get to the heart of how much trust and credibility in online reviews and influencers influence travel choices. </a:t>
            </a:r>
            <a:r>
              <a:rPr lang="en-US" sz="1000">
                <a:solidFill>
                  <a:schemeClr val="tx1">
                    <a:lumMod val="50000"/>
                    <a:lumOff val="50000"/>
                  </a:schemeClr>
                </a:solidFill>
                <a:ea typeface="Arial"/>
                <a:cs typeface="Arial"/>
                <a:sym typeface="Arial"/>
              </a:rPr>
              <a:t>(Han &amp; Chen, 2022) (Arica et al., 2022)</a:t>
            </a:r>
            <a:endParaRPr lang="en-SG" sz="1000">
              <a:solidFill>
                <a:schemeClr val="tx1">
                  <a:lumMod val="50000"/>
                  <a:lumOff val="50000"/>
                </a:schemeClr>
              </a:solidFill>
              <a:effectLst/>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2504936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8EE9E1C5-8BB5-CF5B-5D1A-A3BA07B1680E}"/>
            </a:ext>
          </a:extLst>
        </p:cNvPr>
        <p:cNvGrpSpPr/>
        <p:nvPr/>
      </p:nvGrpSpPr>
      <p:grpSpPr>
        <a:xfrm>
          <a:off x="0" y="0"/>
          <a:ext cx="0" cy="0"/>
          <a:chOff x="0" y="0"/>
          <a:chExt cx="0" cy="0"/>
        </a:xfrm>
      </p:grpSpPr>
      <p:sp>
        <p:nvSpPr>
          <p:cNvPr id="116" name="Google Shape;116;p5">
            <a:extLst>
              <a:ext uri="{FF2B5EF4-FFF2-40B4-BE49-F238E27FC236}">
                <a16:creationId xmlns:a16="http://schemas.microsoft.com/office/drawing/2014/main" id="{0C5D89B0-06C5-A7E5-2924-D1EF93EB935B}"/>
              </a:ext>
            </a:extLst>
          </p:cNvPr>
          <p:cNvSpPr txBox="1"/>
          <p:nvPr/>
        </p:nvSpPr>
        <p:spPr>
          <a:xfrm>
            <a:off x="3639493" y="3075077"/>
            <a:ext cx="4913014" cy="984845"/>
          </a:xfrm>
          <a:prstGeom prst="rect">
            <a:avLst/>
          </a:prstGeom>
          <a:noFill/>
          <a:ln>
            <a:noFill/>
          </a:ln>
        </p:spPr>
        <p:txBody>
          <a:bodyPr spcFirstLastPara="1" wrap="square" lIns="91425" tIns="45700" rIns="91425" bIns="45700" anchor="t" anchorCtr="0">
            <a:spAutoFit/>
          </a:bodyPr>
          <a:lstStyle/>
          <a:p>
            <a:r>
              <a:rPr lang="en-US" sz="4000" b="1">
                <a:solidFill>
                  <a:schemeClr val="dk1"/>
                </a:solidFill>
              </a:rPr>
              <a:t>Qualitative research</a:t>
            </a:r>
          </a:p>
          <a:p>
            <a:r>
              <a:rPr lang="en-US">
                <a:solidFill>
                  <a:schemeClr val="dk1"/>
                </a:solidFill>
              </a:rPr>
              <a:t>(Phase 1)</a:t>
            </a:r>
          </a:p>
        </p:txBody>
      </p:sp>
      <p:pic>
        <p:nvPicPr>
          <p:cNvPr id="3" name="Google Shape;84;p1" descr="A logo of a person with a digital face">
            <a:extLst>
              <a:ext uri="{FF2B5EF4-FFF2-40B4-BE49-F238E27FC236}">
                <a16:creationId xmlns:a16="http://schemas.microsoft.com/office/drawing/2014/main" id="{A4944F4A-4869-A2A5-B5DA-15D1807B4893}"/>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spTree>
    <p:extLst>
      <p:ext uri="{BB962C8B-B14F-4D97-AF65-F5344CB8AC3E}">
        <p14:creationId xmlns:p14="http://schemas.microsoft.com/office/powerpoint/2010/main" val="2793917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55ABB37A-3E15-DCD3-EA6D-B2AEBA1BEACC}"/>
            </a:ext>
          </a:extLst>
        </p:cNvPr>
        <p:cNvGrpSpPr/>
        <p:nvPr/>
      </p:nvGrpSpPr>
      <p:grpSpPr>
        <a:xfrm>
          <a:off x="0" y="0"/>
          <a:ext cx="0" cy="0"/>
          <a:chOff x="0" y="0"/>
          <a:chExt cx="0" cy="0"/>
        </a:xfrm>
      </p:grpSpPr>
      <p:pic>
        <p:nvPicPr>
          <p:cNvPr id="3" name="Google Shape;84;p1" descr="A logo of a person with a digital face">
            <a:extLst>
              <a:ext uri="{FF2B5EF4-FFF2-40B4-BE49-F238E27FC236}">
                <a16:creationId xmlns:a16="http://schemas.microsoft.com/office/drawing/2014/main" id="{38F2AD41-75FB-09A3-BB66-45A651200CFD}"/>
              </a:ext>
            </a:extLst>
          </p:cNvPr>
          <p:cNvPicPr preferRelativeResize="0"/>
          <p:nvPr/>
        </p:nvPicPr>
        <p:blipFill rotWithShape="1">
          <a:blip r:embed="rId3">
            <a:alphaModFix/>
          </a:blip>
          <a:srcRect l="22256" t="14411" r="22389" b="27541"/>
          <a:stretch/>
        </p:blipFill>
        <p:spPr>
          <a:xfrm>
            <a:off x="11220832" y="5868116"/>
            <a:ext cx="561546" cy="585164"/>
          </a:xfrm>
          <a:prstGeom prst="rect">
            <a:avLst/>
          </a:prstGeom>
          <a:noFill/>
          <a:ln>
            <a:noFill/>
          </a:ln>
        </p:spPr>
      </p:pic>
      <p:sp>
        <p:nvSpPr>
          <p:cNvPr id="2" name="Google Shape;116;p5">
            <a:extLst>
              <a:ext uri="{FF2B5EF4-FFF2-40B4-BE49-F238E27FC236}">
                <a16:creationId xmlns:a16="http://schemas.microsoft.com/office/drawing/2014/main" id="{69C814BB-0AFD-9D11-7F3D-964A7A60A095}"/>
              </a:ext>
            </a:extLst>
          </p:cNvPr>
          <p:cNvSpPr txBox="1"/>
          <p:nvPr/>
        </p:nvSpPr>
        <p:spPr>
          <a:xfrm>
            <a:off x="2403486" y="4281171"/>
            <a:ext cx="3510503" cy="1261844"/>
          </a:xfrm>
          <a:prstGeom prst="rect">
            <a:avLst/>
          </a:prstGeom>
          <a:noFill/>
          <a:ln>
            <a:noFill/>
          </a:ln>
        </p:spPr>
        <p:txBody>
          <a:bodyPr spcFirstLastPara="1" wrap="square" lIns="91425" tIns="45700" rIns="91425" bIns="45700" anchor="t" anchorCtr="0">
            <a:spAutoFit/>
          </a:bodyPr>
          <a:lstStyle/>
          <a:p>
            <a:r>
              <a:rPr lang="en-US" sz="2000" b="1">
                <a:solidFill>
                  <a:schemeClr val="dk1"/>
                </a:solidFill>
                <a:latin typeface="Aptos"/>
                <a:sym typeface="Play"/>
              </a:rPr>
              <a:t>Sampling criteria</a:t>
            </a:r>
            <a:endParaRPr lang="en-US" sz="1600">
              <a:solidFill>
                <a:schemeClr val="dk1"/>
              </a:solidFill>
              <a:latin typeface="Aptos"/>
            </a:endParaRPr>
          </a:p>
          <a:p>
            <a:endParaRPr lang="en-US" sz="1400">
              <a:solidFill>
                <a:schemeClr val="dk1"/>
              </a:solidFill>
              <a:ea typeface="+mn-lt"/>
              <a:cs typeface="+mn-lt"/>
            </a:endParaRPr>
          </a:p>
          <a:p>
            <a:pPr marL="285750" indent="-285750">
              <a:buFont typeface="Arial" panose="020B0604020202020204" pitchFamily="34" charset="0"/>
              <a:buChar char="•"/>
            </a:pPr>
            <a:r>
              <a:rPr lang="en-US" sz="1400"/>
              <a:t>Engagement on social media platforms</a:t>
            </a:r>
          </a:p>
          <a:p>
            <a:pPr marL="285750" indent="-285750">
              <a:buFont typeface="Arial" panose="020B0604020202020204" pitchFamily="34" charset="0"/>
              <a:buChar char="•"/>
            </a:pPr>
            <a:r>
              <a:rPr lang="en-US" sz="1400"/>
              <a:t>Passion for exploring destinations</a:t>
            </a:r>
          </a:p>
          <a:p>
            <a:pPr marL="285750" indent="-285750">
              <a:buFont typeface="Arial" panose="020B0604020202020204" pitchFamily="34" charset="0"/>
              <a:buChar char="•"/>
            </a:pPr>
            <a:r>
              <a:rPr lang="en-US" sz="1400"/>
              <a:t>Age range (Gen Z &amp; millennials)</a:t>
            </a:r>
          </a:p>
        </p:txBody>
      </p:sp>
      <p:sp>
        <p:nvSpPr>
          <p:cNvPr id="7" name="Google Shape;116;p5">
            <a:extLst>
              <a:ext uri="{FF2B5EF4-FFF2-40B4-BE49-F238E27FC236}">
                <a16:creationId xmlns:a16="http://schemas.microsoft.com/office/drawing/2014/main" id="{F16F68CA-0A81-CCF7-EA62-4C8F2005C2A1}"/>
              </a:ext>
            </a:extLst>
          </p:cNvPr>
          <p:cNvSpPr txBox="1"/>
          <p:nvPr/>
        </p:nvSpPr>
        <p:spPr>
          <a:xfrm>
            <a:off x="5845573" y="1191893"/>
            <a:ext cx="3800459" cy="246181"/>
          </a:xfrm>
          <a:prstGeom prst="rect">
            <a:avLst/>
          </a:prstGeom>
          <a:noFill/>
          <a:ln>
            <a:noFill/>
          </a:ln>
        </p:spPr>
        <p:txBody>
          <a:bodyPr spcFirstLastPara="1" wrap="square" lIns="91425" tIns="45700" rIns="91425" bIns="45700" anchor="t" anchorCtr="0">
            <a:spAutoFit/>
          </a:bodyPr>
          <a:lstStyle/>
          <a:p>
            <a:r>
              <a:rPr lang="en-US" sz="1000">
                <a:solidFill>
                  <a:schemeClr val="tx1">
                    <a:lumMod val="50000"/>
                    <a:lumOff val="50000"/>
                  </a:schemeClr>
                </a:solidFill>
              </a:rPr>
              <a:t>* For Centennial context, sample finally taken from course mates</a:t>
            </a:r>
          </a:p>
        </p:txBody>
      </p:sp>
      <p:sp>
        <p:nvSpPr>
          <p:cNvPr id="10" name="Google Shape;116;p5">
            <a:extLst>
              <a:ext uri="{FF2B5EF4-FFF2-40B4-BE49-F238E27FC236}">
                <a16:creationId xmlns:a16="http://schemas.microsoft.com/office/drawing/2014/main" id="{C1375B59-FFC5-B0ED-C022-49175FD5A07D}"/>
              </a:ext>
            </a:extLst>
          </p:cNvPr>
          <p:cNvSpPr txBox="1"/>
          <p:nvPr/>
        </p:nvSpPr>
        <p:spPr>
          <a:xfrm>
            <a:off x="7164979" y="4281171"/>
            <a:ext cx="3510503" cy="1261844"/>
          </a:xfrm>
          <a:prstGeom prst="rect">
            <a:avLst/>
          </a:prstGeom>
          <a:noFill/>
          <a:ln>
            <a:noFill/>
          </a:ln>
        </p:spPr>
        <p:txBody>
          <a:bodyPr spcFirstLastPara="1" wrap="square" lIns="91425" tIns="45700" rIns="91425" bIns="45700" anchor="t" anchorCtr="0">
            <a:spAutoFit/>
          </a:bodyPr>
          <a:lstStyle/>
          <a:p>
            <a:r>
              <a:rPr lang="en-US" sz="2000" b="1">
                <a:solidFill>
                  <a:schemeClr val="dk1"/>
                </a:solidFill>
                <a:latin typeface="Aptos"/>
                <a:sym typeface="Play"/>
              </a:rPr>
              <a:t>Focus group details</a:t>
            </a:r>
            <a:endParaRPr lang="en-US" sz="1600">
              <a:solidFill>
                <a:schemeClr val="dk1"/>
              </a:solidFill>
              <a:latin typeface="Aptos"/>
            </a:endParaRPr>
          </a:p>
          <a:p>
            <a:endParaRPr lang="en-US" sz="1400">
              <a:solidFill>
                <a:schemeClr val="dk1"/>
              </a:solidFill>
              <a:ea typeface="+mn-lt"/>
              <a:cs typeface="+mn-lt"/>
            </a:endParaRPr>
          </a:p>
          <a:p>
            <a:pPr marL="285750" indent="-285750">
              <a:buFont typeface="Arial" panose="020B0604020202020204" pitchFamily="34" charset="0"/>
              <a:buChar char="•"/>
            </a:pPr>
            <a:r>
              <a:rPr lang="en-US" sz="1400"/>
              <a:t>Classroom E2-16</a:t>
            </a:r>
          </a:p>
          <a:p>
            <a:pPr marL="285750" indent="-285750">
              <a:buFont typeface="Arial" panose="020B0604020202020204" pitchFamily="34" charset="0"/>
              <a:buChar char="•"/>
            </a:pPr>
            <a:r>
              <a:rPr lang="en-US" sz="1400"/>
              <a:t>Recorded session</a:t>
            </a:r>
          </a:p>
          <a:p>
            <a:pPr marL="285750" indent="-285750">
              <a:buFont typeface="Arial" panose="020B0604020202020204" pitchFamily="34" charset="0"/>
              <a:buChar char="•"/>
            </a:pPr>
            <a:r>
              <a:rPr lang="en-US" sz="1400"/>
              <a:t>40min duration</a:t>
            </a:r>
          </a:p>
        </p:txBody>
      </p:sp>
      <p:pic>
        <p:nvPicPr>
          <p:cNvPr id="4" name="Picture 3" descr="A screenshot of a computer&#10;&#10;Description automatically generated">
            <a:extLst>
              <a:ext uri="{FF2B5EF4-FFF2-40B4-BE49-F238E27FC236}">
                <a16:creationId xmlns:a16="http://schemas.microsoft.com/office/drawing/2014/main" id="{328443F6-C3DA-6C50-6E89-FA5BC7BEE994}"/>
              </a:ext>
            </a:extLst>
          </p:cNvPr>
          <p:cNvPicPr>
            <a:picLocks noChangeAspect="1"/>
          </p:cNvPicPr>
          <p:nvPr/>
        </p:nvPicPr>
        <p:blipFill>
          <a:blip r:embed="rId4"/>
          <a:stretch>
            <a:fillRect/>
          </a:stretch>
        </p:blipFill>
        <p:spPr>
          <a:xfrm>
            <a:off x="2403486" y="1519956"/>
            <a:ext cx="7078827" cy="2556243"/>
          </a:xfrm>
          <a:prstGeom prst="rect">
            <a:avLst/>
          </a:prstGeom>
        </p:spPr>
      </p:pic>
    </p:spTree>
    <p:extLst>
      <p:ext uri="{BB962C8B-B14F-4D97-AF65-F5344CB8AC3E}">
        <p14:creationId xmlns:p14="http://schemas.microsoft.com/office/powerpoint/2010/main" val="242870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56</Slides>
  <Notes>21</Notes>
  <HiddenSlides>0</HiddenSlide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Statistical test with Hypothesis and Conclusion  </vt:lpstr>
      <vt:lpstr>INSIGHT</vt:lpstr>
      <vt:lpstr>Multiple linear Regression Hypothesis Testing:</vt:lpstr>
      <vt:lpstr>Hypotheses:</vt:lpstr>
      <vt:lpstr>Hypotheses:</vt:lpstr>
      <vt:lpstr>INSIGHT</vt:lpstr>
      <vt:lpstr>Hypotheses</vt:lpstr>
      <vt:lpstr>INSIGHT</vt:lpstr>
      <vt:lpstr>Hypothesis</vt:lpstr>
      <vt:lpstr>Hypotheses</vt:lpstr>
      <vt:lpstr>INSIGHT</vt:lpstr>
      <vt:lpstr>Hypotheses</vt:lpstr>
      <vt:lpstr>PowerPoint Presentation</vt:lpstr>
      <vt:lpstr>INSIGHT</vt:lpstr>
      <vt:lpstr>PowerPoint Presentation</vt:lpstr>
      <vt:lpstr>PowerPoint Presentation</vt:lpstr>
      <vt:lpstr>Process Flow Chart</vt:lpstr>
      <vt:lpstr>Variables story- Binary</vt:lpstr>
      <vt:lpstr>Variables story- Continuous</vt:lpstr>
      <vt:lpstr>Model Comparison (Binary Model)</vt:lpstr>
      <vt:lpstr>Model Comparison (Continuous Model)</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Cloverthe Piratefox</dc:creator>
  <cp:revision>23</cp:revision>
  <dcterms:created xsi:type="dcterms:W3CDTF">2024-04-02T18:31:31Z</dcterms:created>
  <dcterms:modified xsi:type="dcterms:W3CDTF">2024-12-16T02:14:33Z</dcterms:modified>
</cp:coreProperties>
</file>